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69" r:id="rId5"/>
    <p:sldId id="265" r:id="rId6"/>
    <p:sldId id="266" r:id="rId7"/>
    <p:sldId id="268" r:id="rId8"/>
    <p:sldId id="272" r:id="rId9"/>
    <p:sldId id="270" r:id="rId10"/>
    <p:sldId id="27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C345E7-D26B-45E9-BAA2-6D3BD6F02F35}" v="12" dt="2020-08-21T09:25:03.4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36" autoAdjust="0"/>
    <p:restoredTop sz="95501" autoAdjust="0"/>
  </p:normalViewPr>
  <p:slideViewPr>
    <p:cSldViewPr snapToGrid="0">
      <p:cViewPr varScale="1">
        <p:scale>
          <a:sx n="82" d="100"/>
          <a:sy n="82" d="100"/>
        </p:scale>
        <p:origin x="1493" y="91"/>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na Hansson" userId="9e38dba9-b017-40e4-beee-148e036c86e8" providerId="ADAL" clId="{C2C345E7-D26B-45E9-BAA2-6D3BD6F02F35}"/>
    <pc:docChg chg="undo custSel modSld">
      <pc:chgData name="Johanna Hansson" userId="9e38dba9-b017-40e4-beee-148e036c86e8" providerId="ADAL" clId="{C2C345E7-D26B-45E9-BAA2-6D3BD6F02F35}" dt="2020-08-25T11:21:38.056" v="63" actId="20577"/>
      <pc:docMkLst>
        <pc:docMk/>
      </pc:docMkLst>
      <pc:sldChg chg="addSp delSp modSp mod modTransition">
        <pc:chgData name="Johanna Hansson" userId="9e38dba9-b017-40e4-beee-148e036c86e8" providerId="ADAL" clId="{C2C345E7-D26B-45E9-BAA2-6D3BD6F02F35}" dt="2020-08-21T09:26:12.214" v="62" actId="167"/>
        <pc:sldMkLst>
          <pc:docMk/>
          <pc:sldMk cId="4028205699" sldId="265"/>
        </pc:sldMkLst>
        <pc:spChg chg="mod">
          <ac:chgData name="Johanna Hansson" userId="9e38dba9-b017-40e4-beee-148e036c86e8" providerId="ADAL" clId="{C2C345E7-D26B-45E9-BAA2-6D3BD6F02F35}" dt="2020-08-21T08:59:13.954" v="9" actId="14100"/>
          <ac:spMkLst>
            <pc:docMk/>
            <pc:sldMk cId="4028205699" sldId="265"/>
            <ac:spMk id="3" creationId="{D5ACF05A-13A4-45C7-8EA4-AFB775172CD5}"/>
          </ac:spMkLst>
        </pc:spChg>
        <pc:picChg chg="add del mod ord">
          <ac:chgData name="Johanna Hansson" userId="9e38dba9-b017-40e4-beee-148e036c86e8" providerId="ADAL" clId="{C2C345E7-D26B-45E9-BAA2-6D3BD6F02F35}" dt="2020-08-21T09:26:05.341" v="60" actId="478"/>
          <ac:picMkLst>
            <pc:docMk/>
            <pc:sldMk cId="4028205699" sldId="265"/>
            <ac:picMk id="7" creationId="{A932AE24-09DF-4336-B057-3F114B687959}"/>
          </ac:picMkLst>
        </pc:picChg>
        <pc:picChg chg="add ord">
          <ac:chgData name="Johanna Hansson" userId="9e38dba9-b017-40e4-beee-148e036c86e8" providerId="ADAL" clId="{C2C345E7-D26B-45E9-BAA2-6D3BD6F02F35}" dt="2020-08-21T09:26:12.214" v="62" actId="167"/>
          <ac:picMkLst>
            <pc:docMk/>
            <pc:sldMk cId="4028205699" sldId="265"/>
            <ac:picMk id="9" creationId="{A3A58181-D20F-4C83-A32E-D7E645573796}"/>
          </ac:picMkLst>
        </pc:picChg>
        <pc:picChg chg="del mod">
          <ac:chgData name="Johanna Hansson" userId="9e38dba9-b017-40e4-beee-148e036c86e8" providerId="ADAL" clId="{C2C345E7-D26B-45E9-BAA2-6D3BD6F02F35}" dt="2020-08-21T09:25:16.569" v="56" actId="478"/>
          <ac:picMkLst>
            <pc:docMk/>
            <pc:sldMk cId="4028205699" sldId="265"/>
            <ac:picMk id="11" creationId="{18473E21-2107-4813-A543-9450B0FB8F5E}"/>
          </ac:picMkLst>
        </pc:picChg>
      </pc:sldChg>
      <pc:sldChg chg="modSp mod modTransition">
        <pc:chgData name="Johanna Hansson" userId="9e38dba9-b017-40e4-beee-148e036c86e8" providerId="ADAL" clId="{C2C345E7-D26B-45E9-BAA2-6D3BD6F02F35}" dt="2020-08-21T09:23:38.368" v="48" actId="29295"/>
        <pc:sldMkLst>
          <pc:docMk/>
          <pc:sldMk cId="3500529935" sldId="266"/>
        </pc:sldMkLst>
        <pc:spChg chg="mod">
          <ac:chgData name="Johanna Hansson" userId="9e38dba9-b017-40e4-beee-148e036c86e8" providerId="ADAL" clId="{C2C345E7-D26B-45E9-BAA2-6D3BD6F02F35}" dt="2020-08-21T08:59:13.257" v="8" actId="14100"/>
          <ac:spMkLst>
            <pc:docMk/>
            <pc:sldMk cId="3500529935" sldId="266"/>
            <ac:spMk id="9" creationId="{29458E7A-B871-4E83-A9A1-744AD31F5CAB}"/>
          </ac:spMkLst>
        </pc:spChg>
        <pc:picChg chg="mod">
          <ac:chgData name="Johanna Hansson" userId="9e38dba9-b017-40e4-beee-148e036c86e8" providerId="ADAL" clId="{C2C345E7-D26B-45E9-BAA2-6D3BD6F02F35}" dt="2020-08-21T09:23:38.368" v="48" actId="29295"/>
          <ac:picMkLst>
            <pc:docMk/>
            <pc:sldMk cId="3500529935" sldId="266"/>
            <ac:picMk id="11" creationId="{E191AD50-AF19-45B5-810F-3DA09E2B728F}"/>
          </ac:picMkLst>
        </pc:picChg>
      </pc:sldChg>
      <pc:sldChg chg="addSp delSp modSp mod modTransition">
        <pc:chgData name="Johanna Hansson" userId="9e38dba9-b017-40e4-beee-148e036c86e8" providerId="ADAL" clId="{C2C345E7-D26B-45E9-BAA2-6D3BD6F02F35}" dt="2020-08-25T11:21:38.056" v="63" actId="20577"/>
        <pc:sldMkLst>
          <pc:docMk/>
          <pc:sldMk cId="3372876757" sldId="268"/>
        </pc:sldMkLst>
        <pc:spChg chg="mod">
          <ac:chgData name="Johanna Hansson" userId="9e38dba9-b017-40e4-beee-148e036c86e8" providerId="ADAL" clId="{C2C345E7-D26B-45E9-BAA2-6D3BD6F02F35}" dt="2020-08-25T11:21:38.056" v="63" actId="20577"/>
          <ac:spMkLst>
            <pc:docMk/>
            <pc:sldMk cId="3372876757" sldId="268"/>
            <ac:spMk id="9" creationId="{1709B23F-E141-4CA1-8FF3-E7573F6EA5BE}"/>
          </ac:spMkLst>
        </pc:spChg>
        <pc:picChg chg="add ord">
          <ac:chgData name="Johanna Hansson" userId="9e38dba9-b017-40e4-beee-148e036c86e8" providerId="ADAL" clId="{C2C345E7-D26B-45E9-BAA2-6D3BD6F02F35}" dt="2020-08-21T09:24:15.202" v="51" actId="167"/>
          <ac:picMkLst>
            <pc:docMk/>
            <pc:sldMk cId="3372876757" sldId="268"/>
            <ac:picMk id="6" creationId="{C2DB353F-0170-41AE-B84D-D121ECF08128}"/>
          </ac:picMkLst>
        </pc:picChg>
        <pc:picChg chg="del">
          <ac:chgData name="Johanna Hansson" userId="9e38dba9-b017-40e4-beee-148e036c86e8" providerId="ADAL" clId="{C2C345E7-D26B-45E9-BAA2-6D3BD6F02F35}" dt="2020-08-21T09:24:10.604" v="49" actId="478"/>
          <ac:picMkLst>
            <pc:docMk/>
            <pc:sldMk cId="3372876757" sldId="268"/>
            <ac:picMk id="7" creationId="{F43D6700-DC8C-4A80-83C2-9E2BB59BC9E1}"/>
          </ac:picMkLst>
        </pc:picChg>
      </pc:sldChg>
      <pc:sldChg chg="modTransition">
        <pc:chgData name="Johanna Hansson" userId="9e38dba9-b017-40e4-beee-148e036c86e8" providerId="ADAL" clId="{C2C345E7-D26B-45E9-BAA2-6D3BD6F02F35}" dt="2020-08-21T08:59:26.034" v="10"/>
        <pc:sldMkLst>
          <pc:docMk/>
          <pc:sldMk cId="1179545203" sldId="269"/>
        </pc:sldMkLst>
      </pc:sldChg>
      <pc:sldChg chg="modTransition">
        <pc:chgData name="Johanna Hansson" userId="9e38dba9-b017-40e4-beee-148e036c86e8" providerId="ADAL" clId="{C2C345E7-D26B-45E9-BAA2-6D3BD6F02F35}" dt="2020-08-21T08:59:26.034" v="10"/>
        <pc:sldMkLst>
          <pc:docMk/>
          <pc:sldMk cId="1022815388" sldId="270"/>
        </pc:sldMkLst>
      </pc:sldChg>
      <pc:sldChg chg="modTransition">
        <pc:chgData name="Johanna Hansson" userId="9e38dba9-b017-40e4-beee-148e036c86e8" providerId="ADAL" clId="{C2C345E7-D26B-45E9-BAA2-6D3BD6F02F35}" dt="2020-08-21T08:59:26.034" v="10"/>
        <pc:sldMkLst>
          <pc:docMk/>
          <pc:sldMk cId="2263219831" sldId="271"/>
        </pc:sldMkLst>
      </pc:sldChg>
      <pc:sldChg chg="modTransition">
        <pc:chgData name="Johanna Hansson" userId="9e38dba9-b017-40e4-beee-148e036c86e8" providerId="ADAL" clId="{C2C345E7-D26B-45E9-BAA2-6D3BD6F02F35}" dt="2020-08-21T08:59:26.034" v="10"/>
        <pc:sldMkLst>
          <pc:docMk/>
          <pc:sldMk cId="1179099041" sldId="2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3F52AD-5B63-4EA3-8F10-857E43A78D1B}" type="datetimeFigureOut">
              <a:rPr lang="en-US" smtClean="0"/>
              <a:t>8/25/2020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491621-B9EB-4588-8024-3375DCA5EB25}" type="slidenum">
              <a:rPr lang="en-US" smtClean="0"/>
              <a:t>‹#›</a:t>
            </a:fld>
            <a:endParaRPr lang="en-US"/>
          </a:p>
        </p:txBody>
      </p:sp>
    </p:spTree>
    <p:extLst>
      <p:ext uri="{BB962C8B-B14F-4D97-AF65-F5344CB8AC3E}">
        <p14:creationId xmlns:p14="http://schemas.microsoft.com/office/powerpoint/2010/main" val="3091849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har formulerat uppdraget och förhållningssätt utifrån stadgarna för att</a:t>
            </a:r>
          </a:p>
          <a:p>
            <a:r>
              <a:rPr lang="sv-SE" dirty="0"/>
              <a:t>-det ska vara tydligt för oss själva och dem vi är till för vad vi gör och hur vi gör det</a:t>
            </a:r>
          </a:p>
          <a:p>
            <a:r>
              <a:rPr lang="sv-SE" dirty="0"/>
              <a:t>-lättare att förklara vad vi jobbar med!</a:t>
            </a:r>
          </a:p>
          <a:p>
            <a:r>
              <a:rPr lang="sv-SE" dirty="0"/>
              <a:t>-tydligare för dem som kommer in och jobbar i </a:t>
            </a:r>
            <a:r>
              <a:rPr lang="sv-SE" dirty="0" err="1"/>
              <a:t>VästKom</a:t>
            </a:r>
            <a:r>
              <a:rPr lang="sv-SE" dirty="0"/>
              <a:t> en kortare tid</a:t>
            </a:r>
          </a:p>
          <a:p>
            <a:r>
              <a:rPr lang="sv-SE" dirty="0"/>
              <a:t>-förhållningssättet är viktigt, vem vi är till för, viktigt med relation och samverkan snarare än att finnas till för sin egen skull. Vi såg ett behov av att ha detta för våra medarbetare och tillfälliga medarbetare</a:t>
            </a:r>
          </a:p>
        </p:txBody>
      </p:sp>
      <p:sp>
        <p:nvSpPr>
          <p:cNvPr id="4" name="Platshållare för bildnummer 3"/>
          <p:cNvSpPr>
            <a:spLocks noGrp="1"/>
          </p:cNvSpPr>
          <p:nvPr>
            <p:ph type="sldNum" sz="quarter" idx="5"/>
          </p:nvPr>
        </p:nvSpPr>
        <p:spPr/>
        <p:txBody>
          <a:bodyPr/>
          <a:lstStyle/>
          <a:p>
            <a:fld id="{48491621-B9EB-4588-8024-3375DCA5EB25}" type="slidenum">
              <a:rPr lang="en-US" smtClean="0"/>
              <a:t>2</a:t>
            </a:fld>
            <a:endParaRPr lang="en-US"/>
          </a:p>
        </p:txBody>
      </p:sp>
    </p:spTree>
    <p:extLst>
      <p:ext uri="{BB962C8B-B14F-4D97-AF65-F5344CB8AC3E}">
        <p14:creationId xmlns:p14="http://schemas.microsoft.com/office/powerpoint/2010/main" val="37654835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cid:12A62569-F934-4AAC-8B40-A6F9DE09311E"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cid:12A62569-F934-4AAC-8B40-A6F9DE09311E"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cid:12A62569-F934-4AAC-8B40-A6F9DE09311E"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cid:1A03661A-1366-49D3-A3C5-223B6E8CB22D" TargetMode="External"/><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cid:12A62569-F934-4AAC-8B40-A6F9DE09311E" TargetMode="External"/><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3" Type="http://schemas.openxmlformats.org/officeDocument/2006/relationships/image" Target="cid:12A62569-F934-4AAC-8B40-A6F9DE09311E" TargetMode="External"/><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mall 1">
    <p:bg>
      <p:bgPr>
        <a:blipFill dpi="0" rotWithShape="1">
          <a:blip r:embed="rId2">
            <a:alphaModFix amt="20000"/>
            <a:lum/>
          </a:blip>
          <a:srcRect/>
          <a:stretch>
            <a:fillRect l="44000" t="-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1187" y="1346951"/>
            <a:ext cx="7921625" cy="1059363"/>
          </a:xfrm>
        </p:spPr>
        <p:txBody>
          <a:bodyPr anchor="b"/>
          <a:lstStyle>
            <a:lvl1pPr algn="l">
              <a:defRPr sz="6000">
                <a:latin typeface="Corbel" panose="020B0503020204020204" pitchFamily="34" charset="0"/>
              </a:defRPr>
            </a:lvl1pPr>
          </a:lstStyle>
          <a:p>
            <a:r>
              <a:rPr lang="en-US" dirty="0"/>
              <a:t>Click to edit title</a:t>
            </a:r>
          </a:p>
        </p:txBody>
      </p:sp>
      <p:sp>
        <p:nvSpPr>
          <p:cNvPr id="3" name="Subtitle 2"/>
          <p:cNvSpPr>
            <a:spLocks noGrp="1"/>
          </p:cNvSpPr>
          <p:nvPr>
            <p:ph type="subTitle" idx="1" hasCustomPrompt="1"/>
          </p:nvPr>
        </p:nvSpPr>
        <p:spPr>
          <a:xfrm>
            <a:off x="621782" y="3088689"/>
            <a:ext cx="7911030" cy="777457"/>
          </a:xfrm>
        </p:spPr>
        <p:txBody>
          <a:bodyPr anchor="ctr"/>
          <a:lstStyle>
            <a:lvl1pPr marL="0" indent="0" algn="l">
              <a:buNone/>
              <a:defRPr sz="2400">
                <a:latin typeface="Corbel" panose="020B0503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pic>
        <p:nvPicPr>
          <p:cNvPr id="12" name="Picture 11" descr="cid:12A62569-F934-4AAC-8B40-A6F9DE09311E"/>
          <p:cNvPicPr/>
          <p:nvPr userDrawn="1"/>
        </p:nvPicPr>
        <p:blipFill>
          <a:blip r:embed="rId3" r:link="rId4" cstate="print">
            <a:extLst>
              <a:ext uri="{28A0092B-C50C-407E-A947-70E740481C1C}">
                <a14:useLocalDpi xmlns:a14="http://schemas.microsoft.com/office/drawing/2010/main" val="0"/>
              </a:ext>
            </a:extLst>
          </a:blip>
          <a:srcRect/>
          <a:stretch>
            <a:fillRect/>
          </a:stretch>
        </p:blipFill>
        <p:spPr bwMode="auto">
          <a:xfrm>
            <a:off x="621782" y="448959"/>
            <a:ext cx="2009275" cy="424306"/>
          </a:xfrm>
          <a:prstGeom prst="rect">
            <a:avLst/>
          </a:prstGeom>
          <a:noFill/>
          <a:ln>
            <a:noFill/>
          </a:ln>
        </p:spPr>
      </p:pic>
    </p:spTree>
    <p:extLst>
      <p:ext uri="{BB962C8B-B14F-4D97-AF65-F5344CB8AC3E}">
        <p14:creationId xmlns:p14="http://schemas.microsoft.com/office/powerpoint/2010/main" val="511741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mall 2">
    <p:bg>
      <p:bgPr>
        <a:blipFill dpi="0" rotWithShape="1">
          <a:blip r:embed="rId2">
            <a:alphaModFix amt="20000"/>
            <a:lum/>
          </a:blip>
          <a:srcRect/>
          <a:stretch>
            <a:fillRect l="-200" r="13000"/>
          </a:stretch>
        </a:blipFill>
        <a:effectLst/>
      </p:bgPr>
    </p:bg>
    <p:spTree>
      <p:nvGrpSpPr>
        <p:cNvPr id="1" name=""/>
        <p:cNvGrpSpPr/>
        <p:nvPr/>
      </p:nvGrpSpPr>
      <p:grpSpPr>
        <a:xfrm>
          <a:off x="0" y="0"/>
          <a:ext cx="0" cy="0"/>
          <a:chOff x="0" y="0"/>
          <a:chExt cx="0" cy="0"/>
        </a:xfrm>
      </p:grpSpPr>
      <p:pic>
        <p:nvPicPr>
          <p:cNvPr id="7" name="Picture 6" descr="cid:12A62569-F934-4AAC-8B40-A6F9DE09311E"/>
          <p:cNvPicPr/>
          <p:nvPr userDrawn="1"/>
        </p:nvPicPr>
        <p:blipFill>
          <a:blip r:embed="rId3" r:link="rId4" cstate="print">
            <a:extLst>
              <a:ext uri="{28A0092B-C50C-407E-A947-70E740481C1C}">
                <a14:useLocalDpi xmlns:a14="http://schemas.microsoft.com/office/drawing/2010/main" val="0"/>
              </a:ext>
            </a:extLst>
          </a:blip>
          <a:srcRect/>
          <a:stretch>
            <a:fillRect/>
          </a:stretch>
        </p:blipFill>
        <p:spPr bwMode="auto">
          <a:xfrm>
            <a:off x="6697496" y="6030398"/>
            <a:ext cx="1835785" cy="387350"/>
          </a:xfrm>
          <a:prstGeom prst="rect">
            <a:avLst/>
          </a:prstGeom>
          <a:noFill/>
          <a:ln>
            <a:noFill/>
          </a:ln>
        </p:spPr>
      </p:pic>
      <p:sp>
        <p:nvSpPr>
          <p:cNvPr id="3" name="Title 2"/>
          <p:cNvSpPr>
            <a:spLocks noGrp="1"/>
          </p:cNvSpPr>
          <p:nvPr>
            <p:ph type="title" hasCustomPrompt="1"/>
          </p:nvPr>
        </p:nvSpPr>
        <p:spPr>
          <a:xfrm>
            <a:off x="611188" y="1332000"/>
            <a:ext cx="7959512" cy="1325563"/>
          </a:xfrm>
        </p:spPr>
        <p:txBody>
          <a:bodyPr>
            <a:noAutofit/>
          </a:bodyPr>
          <a:lstStyle>
            <a:lvl1pPr>
              <a:defRPr sz="6000">
                <a:latin typeface="Corbel" panose="020B0503020204020204" pitchFamily="34" charset="0"/>
              </a:defRPr>
            </a:lvl1pPr>
          </a:lstStyle>
          <a:p>
            <a:r>
              <a:rPr lang="en-US" dirty="0"/>
              <a:t>Click to edit title</a:t>
            </a:r>
          </a:p>
        </p:txBody>
      </p:sp>
      <p:sp>
        <p:nvSpPr>
          <p:cNvPr id="10" name="Subtitle 2"/>
          <p:cNvSpPr>
            <a:spLocks noGrp="1"/>
          </p:cNvSpPr>
          <p:nvPr>
            <p:ph type="subTitle" idx="1" hasCustomPrompt="1"/>
          </p:nvPr>
        </p:nvSpPr>
        <p:spPr>
          <a:xfrm>
            <a:off x="611188" y="3602397"/>
            <a:ext cx="6946992" cy="777457"/>
          </a:xfrm>
        </p:spPr>
        <p:txBody>
          <a:bodyPr anchor="ctr"/>
          <a:lstStyle>
            <a:lvl1pPr marL="0" indent="0" algn="l">
              <a:buNone/>
              <a:defRPr sz="2400">
                <a:latin typeface="Corbel" panose="020B0503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556281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lide för rubrik och lista,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7981" y="1247444"/>
            <a:ext cx="7914831" cy="741778"/>
          </a:xfrm>
        </p:spPr>
        <p:txBody>
          <a:bodyPr/>
          <a:lstStyle>
            <a:lvl1pPr>
              <a:defRPr>
                <a:latin typeface="Corbel" panose="020B0503020204020204" pitchFamily="34" charset="0"/>
              </a:defRPr>
            </a:lvl1pPr>
          </a:lstStyle>
          <a:p>
            <a:r>
              <a:rPr lang="en-US" dirty="0"/>
              <a:t>Click to edit title</a:t>
            </a:r>
          </a:p>
        </p:txBody>
      </p:sp>
      <p:sp>
        <p:nvSpPr>
          <p:cNvPr id="3" name="Content Placeholder 2"/>
          <p:cNvSpPr>
            <a:spLocks noGrp="1"/>
          </p:cNvSpPr>
          <p:nvPr>
            <p:ph idx="1" hasCustomPrompt="1"/>
          </p:nvPr>
        </p:nvSpPr>
        <p:spPr>
          <a:xfrm>
            <a:off x="617981" y="2261937"/>
            <a:ext cx="7914831" cy="3898231"/>
          </a:xfrm>
        </p:spPr>
        <p:txBody>
          <a:bodyPr/>
          <a:lstStyle>
            <a:lvl1pPr>
              <a:defRPr>
                <a:latin typeface="Corbel" panose="020B0503020204020204" pitchFamily="34" charset="0"/>
              </a:defRPr>
            </a:lvl1pPr>
            <a:lvl2pPr>
              <a:defRPr>
                <a:latin typeface="Corbel" panose="020B0503020204020204" pitchFamily="34" charset="0"/>
              </a:defRPr>
            </a:lvl2pPr>
            <a:lvl3pPr>
              <a:defRPr>
                <a:latin typeface="Corbel" panose="020B0503020204020204" pitchFamily="34" charset="0"/>
              </a:defRPr>
            </a:lvl3pPr>
            <a:lvl4pPr>
              <a:defRPr>
                <a:latin typeface="Corbel" panose="020B0503020204020204" pitchFamily="34" charset="0"/>
              </a:defRPr>
            </a:lvl4pPr>
            <a:lvl5pPr>
              <a:defRPr>
                <a:latin typeface="Corbel" panose="020B0503020204020204"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17981" y="6356351"/>
            <a:ext cx="2064739" cy="365125"/>
          </a:xfrm>
          <a:solidFill>
            <a:schemeClr val="bg1"/>
          </a:solidFill>
        </p:spPr>
        <p:txBody>
          <a:bodyPr/>
          <a:lstStyle/>
          <a:p>
            <a:fld id="{34EB6D9D-D2FA-40A3-A5EC-D2D66A5767CF}" type="datetime1">
              <a:rPr lang="sv-SE" smtClean="0"/>
              <a:t>2020-08-25</a:t>
            </a:fld>
            <a:endParaRPr lang="en-US" dirty="0"/>
          </a:p>
        </p:txBody>
      </p:sp>
      <p:sp>
        <p:nvSpPr>
          <p:cNvPr id="5" name="Footer Placeholder 4"/>
          <p:cNvSpPr>
            <a:spLocks noGrp="1"/>
          </p:cNvSpPr>
          <p:nvPr>
            <p:ph type="ftr" sz="quarter" idx="11"/>
          </p:nvPr>
        </p:nvSpPr>
        <p:spPr>
          <a:xfrm>
            <a:off x="2890932" y="6356351"/>
            <a:ext cx="3097108" cy="365125"/>
          </a:xfrm>
        </p:spPr>
        <p:txBody>
          <a:bodyPr/>
          <a:lstStyle/>
          <a:p>
            <a:endParaRPr lang="en-US" dirty="0"/>
          </a:p>
        </p:txBody>
      </p:sp>
      <p:sp>
        <p:nvSpPr>
          <p:cNvPr id="6" name="Slide Number Placeholder 5"/>
          <p:cNvSpPr>
            <a:spLocks noGrp="1"/>
          </p:cNvSpPr>
          <p:nvPr>
            <p:ph type="sldNum" sz="quarter" idx="12"/>
          </p:nvPr>
        </p:nvSpPr>
        <p:spPr>
          <a:xfrm>
            <a:off x="6452843" y="6356351"/>
            <a:ext cx="2064739" cy="365125"/>
          </a:xfrm>
        </p:spPr>
        <p:txBody>
          <a:bodyPr/>
          <a:lstStyle>
            <a:lvl1pPr algn="r">
              <a:defRPr/>
            </a:lvl1pPr>
          </a:lstStyle>
          <a:p>
            <a:fld id="{73645207-7FF7-4615-84FC-AD929B10FB1A}" type="slidenum">
              <a:rPr lang="en-US" smtClean="0"/>
              <a:pPr/>
              <a:t>‹#›</a:t>
            </a:fld>
            <a:endParaRPr lang="en-US"/>
          </a:p>
        </p:txBody>
      </p:sp>
      <p:pic>
        <p:nvPicPr>
          <p:cNvPr id="8" name="Picture 11" descr="cid:12A62569-F934-4AAC-8B40-A6F9DE09311E">
            <a:extLst>
              <a:ext uri="{FF2B5EF4-FFF2-40B4-BE49-F238E27FC236}">
                <a16:creationId xmlns:a16="http://schemas.microsoft.com/office/drawing/2014/main" id="{EE58AFE8-98D8-47F1-B3D3-8F1D86D9400C}"/>
              </a:ext>
            </a:extLst>
          </p:cNvPr>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621782" y="448959"/>
            <a:ext cx="2009275" cy="424306"/>
          </a:xfrm>
          <a:prstGeom prst="rect">
            <a:avLst/>
          </a:prstGeom>
          <a:noFill/>
          <a:ln>
            <a:noFill/>
          </a:ln>
        </p:spPr>
      </p:pic>
    </p:spTree>
    <p:extLst>
      <p:ext uri="{BB962C8B-B14F-4D97-AF65-F5344CB8AC3E}">
        <p14:creationId xmlns:p14="http://schemas.microsoft.com/office/powerpoint/2010/main" val="3134311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lide för rubrik och lista,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9479" y="1323976"/>
            <a:ext cx="7913333" cy="741778"/>
          </a:xfrm>
        </p:spPr>
        <p:txBody>
          <a:bodyPr/>
          <a:lstStyle>
            <a:lvl1pPr>
              <a:defRPr>
                <a:latin typeface="Corbel" panose="020B0503020204020204" pitchFamily="34" charset="0"/>
              </a:defRPr>
            </a:lvl1pPr>
          </a:lstStyle>
          <a:p>
            <a:r>
              <a:rPr lang="en-US" dirty="0"/>
              <a:t>Click to edit title</a:t>
            </a:r>
          </a:p>
        </p:txBody>
      </p:sp>
      <p:sp>
        <p:nvSpPr>
          <p:cNvPr id="3" name="Content Placeholder 2"/>
          <p:cNvSpPr>
            <a:spLocks noGrp="1"/>
          </p:cNvSpPr>
          <p:nvPr>
            <p:ph idx="1" hasCustomPrompt="1"/>
          </p:nvPr>
        </p:nvSpPr>
        <p:spPr>
          <a:xfrm>
            <a:off x="619479" y="2261937"/>
            <a:ext cx="7913333" cy="3898231"/>
          </a:xfrm>
        </p:spPr>
        <p:txBody>
          <a:bodyPr/>
          <a:lstStyle>
            <a:lvl1pPr>
              <a:defRPr>
                <a:latin typeface="Corbel" panose="020B0503020204020204" pitchFamily="34" charset="0"/>
              </a:defRPr>
            </a:lvl1pPr>
            <a:lvl2pPr>
              <a:defRPr>
                <a:latin typeface="Corbel" panose="020B0503020204020204" pitchFamily="34" charset="0"/>
              </a:defRPr>
            </a:lvl2pPr>
            <a:lvl3pPr>
              <a:defRPr>
                <a:latin typeface="Corbel" panose="020B0503020204020204" pitchFamily="34" charset="0"/>
              </a:defRPr>
            </a:lvl3pPr>
            <a:lvl4pPr>
              <a:defRPr>
                <a:latin typeface="Corbel" panose="020B0503020204020204" pitchFamily="34" charset="0"/>
              </a:defRPr>
            </a:lvl4pPr>
            <a:lvl5pPr>
              <a:defRPr>
                <a:latin typeface="Corbel" panose="020B0503020204020204"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19466" y="6356351"/>
            <a:ext cx="2057400" cy="365125"/>
          </a:xfrm>
          <a:solidFill>
            <a:schemeClr val="bg1"/>
          </a:solidFill>
        </p:spPr>
        <p:txBody>
          <a:bodyPr/>
          <a:lstStyle/>
          <a:p>
            <a:fld id="{4C4A48AE-ADD5-4CFF-97F6-4DD9654FDE7D}" type="datetime1">
              <a:rPr lang="sv-SE" smtClean="0"/>
              <a:t>2020-08-25</a:t>
            </a:fld>
            <a:endParaRPr lang="en-US"/>
          </a:p>
        </p:txBody>
      </p:sp>
      <p:sp>
        <p:nvSpPr>
          <p:cNvPr id="5" name="Footer Placeholder 4"/>
          <p:cNvSpPr>
            <a:spLocks noGrp="1"/>
          </p:cNvSpPr>
          <p:nvPr>
            <p:ph type="ftr" sz="quarter" idx="11"/>
          </p:nvPr>
        </p:nvSpPr>
        <p:spPr>
          <a:xfrm>
            <a:off x="2856416" y="6356351"/>
            <a:ext cx="3086100" cy="365125"/>
          </a:xfrm>
        </p:spPr>
        <p:txBody>
          <a:bodyPr/>
          <a:lstStyle/>
          <a:p>
            <a:endParaRPr lang="en-US" dirty="0"/>
          </a:p>
        </p:txBody>
      </p:sp>
      <p:sp>
        <p:nvSpPr>
          <p:cNvPr id="6" name="Slide Number Placeholder 5"/>
          <p:cNvSpPr>
            <a:spLocks noGrp="1"/>
          </p:cNvSpPr>
          <p:nvPr>
            <p:ph type="sldNum" sz="quarter" idx="12"/>
          </p:nvPr>
        </p:nvSpPr>
        <p:spPr>
          <a:xfrm>
            <a:off x="6127888" y="6356351"/>
            <a:ext cx="492525" cy="365125"/>
          </a:xfrm>
        </p:spPr>
        <p:txBody>
          <a:bodyPr/>
          <a:lstStyle>
            <a:lvl1pPr algn="r">
              <a:defRPr/>
            </a:lvl1pPr>
          </a:lstStyle>
          <a:p>
            <a:fld id="{73645207-7FF7-4615-84FC-AD929B10FB1A}" type="slidenum">
              <a:rPr lang="en-US" smtClean="0"/>
              <a:pPr/>
              <a:t>‹#›</a:t>
            </a:fld>
            <a:endParaRPr lang="en-US" dirty="0"/>
          </a:p>
        </p:txBody>
      </p:sp>
      <p:pic>
        <p:nvPicPr>
          <p:cNvPr id="8" name="Picture 7" descr="cid:1A03661A-1366-49D3-A3C5-223B6E8CB22D"/>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6840220" y="6491605"/>
            <a:ext cx="2303780" cy="366395"/>
          </a:xfrm>
          <a:prstGeom prst="rect">
            <a:avLst/>
          </a:prstGeom>
          <a:noFill/>
          <a:ln>
            <a:noFill/>
          </a:ln>
        </p:spPr>
      </p:pic>
      <p:pic>
        <p:nvPicPr>
          <p:cNvPr id="10" name="Picture 11" descr="cid:12A62569-F934-4AAC-8B40-A6F9DE09311E">
            <a:extLst>
              <a:ext uri="{FF2B5EF4-FFF2-40B4-BE49-F238E27FC236}">
                <a16:creationId xmlns:a16="http://schemas.microsoft.com/office/drawing/2014/main" id="{CB0355C2-F51A-42D9-AA54-38D7D0461166}"/>
              </a:ext>
            </a:extLst>
          </p:cNvPr>
          <p:cNvPicPr/>
          <p:nvPr userDrawn="1"/>
        </p:nvPicPr>
        <p:blipFill>
          <a:blip r:embed="rId4" r:link="rId5" cstate="print">
            <a:extLst>
              <a:ext uri="{28A0092B-C50C-407E-A947-70E740481C1C}">
                <a14:useLocalDpi xmlns:a14="http://schemas.microsoft.com/office/drawing/2010/main" val="0"/>
              </a:ext>
            </a:extLst>
          </a:blip>
          <a:srcRect/>
          <a:stretch>
            <a:fillRect/>
          </a:stretch>
        </p:blipFill>
        <p:spPr bwMode="auto">
          <a:xfrm>
            <a:off x="621782" y="448959"/>
            <a:ext cx="2009275" cy="424306"/>
          </a:xfrm>
          <a:prstGeom prst="rect">
            <a:avLst/>
          </a:prstGeom>
          <a:noFill/>
          <a:ln>
            <a:noFill/>
          </a:ln>
        </p:spPr>
      </p:pic>
    </p:spTree>
    <p:extLst>
      <p:ext uri="{BB962C8B-B14F-4D97-AF65-F5344CB8AC3E}">
        <p14:creationId xmlns:p14="http://schemas.microsoft.com/office/powerpoint/2010/main" val="2846486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för rubrik och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000" y="458455"/>
            <a:ext cx="7812000" cy="972000"/>
          </a:xfrm>
        </p:spPr>
        <p:txBody>
          <a:bodyPr anchor="ctr"/>
          <a:lstStyle>
            <a:lvl1pPr>
              <a:defRPr sz="6000">
                <a:latin typeface="Corbel" panose="020B0503020204020204" pitchFamily="34" charset="0"/>
              </a:defRPr>
            </a:lvl1pPr>
          </a:lstStyle>
          <a:p>
            <a:r>
              <a:rPr lang="en-US" dirty="0"/>
              <a:t>Click to edit title </a:t>
            </a:r>
          </a:p>
        </p:txBody>
      </p:sp>
      <p:sp>
        <p:nvSpPr>
          <p:cNvPr id="3" name="Text Placeholder 2"/>
          <p:cNvSpPr>
            <a:spLocks noGrp="1"/>
          </p:cNvSpPr>
          <p:nvPr>
            <p:ph type="body" idx="1" hasCustomPrompt="1"/>
          </p:nvPr>
        </p:nvSpPr>
        <p:spPr>
          <a:xfrm>
            <a:off x="612000" y="1787703"/>
            <a:ext cx="7886700" cy="3682655"/>
          </a:xfrm>
        </p:spPr>
        <p:txBody>
          <a:bodyPr>
            <a:normAutofit/>
          </a:bodyPr>
          <a:lstStyle>
            <a:lvl1pPr marL="0" indent="0">
              <a:buNone/>
              <a:defRPr sz="2000">
                <a:solidFill>
                  <a:schemeClr val="tx1"/>
                </a:solidFill>
                <a:latin typeface="Corbel"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19" name="Date Placeholder 18"/>
          <p:cNvSpPr>
            <a:spLocks noGrp="1"/>
          </p:cNvSpPr>
          <p:nvPr>
            <p:ph type="dt" sz="half" idx="10"/>
          </p:nvPr>
        </p:nvSpPr>
        <p:spPr>
          <a:xfrm>
            <a:off x="619414" y="6356351"/>
            <a:ext cx="2057400" cy="365125"/>
          </a:xfrm>
        </p:spPr>
        <p:txBody>
          <a:bodyPr/>
          <a:lstStyle/>
          <a:p>
            <a:fld id="{B3AE4349-B64E-4BE1-8D8B-D7AA5053704A}" type="datetime1">
              <a:rPr lang="sv-SE" smtClean="0"/>
              <a:t>2020-08-25</a:t>
            </a:fld>
            <a:endParaRPr lang="en-US" dirty="0"/>
          </a:p>
        </p:txBody>
      </p:sp>
      <p:sp>
        <p:nvSpPr>
          <p:cNvPr id="21" name="Slide Number Placeholder 20"/>
          <p:cNvSpPr>
            <a:spLocks noGrp="1"/>
          </p:cNvSpPr>
          <p:nvPr>
            <p:ph type="sldNum" sz="quarter" idx="12"/>
          </p:nvPr>
        </p:nvSpPr>
        <p:spPr>
          <a:xfrm>
            <a:off x="3543300" y="6356350"/>
            <a:ext cx="2057400" cy="365125"/>
          </a:xfrm>
        </p:spPr>
        <p:txBody>
          <a:bodyPr/>
          <a:lstStyle>
            <a:lvl1pPr algn="ctr">
              <a:defRPr/>
            </a:lvl1pPr>
          </a:lstStyle>
          <a:p>
            <a:fld id="{73645207-7FF7-4615-84FC-AD929B10FB1A}" type="slidenum">
              <a:rPr lang="en-US" smtClean="0"/>
              <a:pPr/>
              <a:t>‹#›</a:t>
            </a:fld>
            <a:endParaRPr lang="en-US"/>
          </a:p>
        </p:txBody>
      </p:sp>
      <p:pic>
        <p:nvPicPr>
          <p:cNvPr id="7" name="Picture 6" descr="cid:12A62569-F934-4AAC-8B40-A6F9DE09311E">
            <a:extLst>
              <a:ext uri="{FF2B5EF4-FFF2-40B4-BE49-F238E27FC236}">
                <a16:creationId xmlns:a16="http://schemas.microsoft.com/office/drawing/2014/main" id="{7B287F18-69E4-4B10-8571-02FC614FC553}"/>
              </a:ext>
            </a:extLst>
          </p:cNvPr>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6697496" y="6358204"/>
            <a:ext cx="1835785" cy="387350"/>
          </a:xfrm>
          <a:prstGeom prst="rect">
            <a:avLst/>
          </a:prstGeom>
          <a:noFill/>
          <a:ln>
            <a:noFill/>
          </a:ln>
        </p:spPr>
      </p:pic>
    </p:spTree>
    <p:extLst>
      <p:ext uri="{BB962C8B-B14F-4D97-AF65-F5344CB8AC3E}">
        <p14:creationId xmlns:p14="http://schemas.microsoft.com/office/powerpoint/2010/main" val="30440349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611188" y="1825625"/>
            <a:ext cx="7904162"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2"/>
          </p:nvPr>
        </p:nvSpPr>
        <p:spPr>
          <a:xfrm>
            <a:off x="619414" y="6356351"/>
            <a:ext cx="2057400" cy="365125"/>
          </a:xfrm>
          <a:prstGeom prst="rect">
            <a:avLst/>
          </a:prstGeom>
        </p:spPr>
        <p:txBody>
          <a:bodyPr vert="horz" lIns="91440" tIns="45720" rIns="91440" bIns="45720" rtlCol="0" anchor="ctr"/>
          <a:lstStyle>
            <a:lvl1pPr algn="l">
              <a:defRPr sz="800">
                <a:solidFill>
                  <a:schemeClr val="tx1">
                    <a:tint val="75000"/>
                  </a:schemeClr>
                </a:solidFill>
              </a:defRPr>
            </a:lvl1pPr>
          </a:lstStyle>
          <a:p>
            <a:fld id="{8949A91E-5249-44F5-BE44-FC9F0C4DF733}" type="datetime1">
              <a:rPr lang="sv-SE" smtClean="0"/>
              <a:t>2020-08-25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73645207-7FF7-4615-84FC-AD929B10FB1A}" type="slidenum">
              <a:rPr lang="en-US" smtClean="0"/>
              <a:pPr/>
              <a:t>‹#›</a:t>
            </a:fld>
            <a:endParaRPr lang="en-US"/>
          </a:p>
        </p:txBody>
      </p:sp>
    </p:spTree>
    <p:extLst>
      <p:ext uri="{BB962C8B-B14F-4D97-AF65-F5344CB8AC3E}">
        <p14:creationId xmlns:p14="http://schemas.microsoft.com/office/powerpoint/2010/main" val="1571980451"/>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2" r:id="rId3"/>
    <p:sldLayoutId id="2147483665" r:id="rId4"/>
    <p:sldLayoutId id="2147483663" r:id="rId5"/>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97" userDrawn="1">
          <p15:clr>
            <a:srgbClr val="F26B43"/>
          </p15:clr>
        </p15:guide>
        <p15:guide id="2" pos="2880" userDrawn="1">
          <p15:clr>
            <a:srgbClr val="F26B43"/>
          </p15:clr>
        </p15:guide>
        <p15:guide id="3" orient="horz" pos="550" userDrawn="1">
          <p15:clr>
            <a:srgbClr val="F26B43"/>
          </p15:clr>
        </p15:guide>
        <p15:guide id="4" pos="385" userDrawn="1">
          <p15:clr>
            <a:srgbClr val="F26B43"/>
          </p15:clr>
        </p15:guide>
        <p15:guide id="5" pos="5375" userDrawn="1">
          <p15:clr>
            <a:srgbClr val="F26B43"/>
          </p15:clr>
        </p15:guide>
        <p15:guide id="6" orient="horz" pos="1139" userDrawn="1">
          <p15:clr>
            <a:srgbClr val="F26B43"/>
          </p15:clr>
        </p15:guide>
        <p15:guide id="7" orient="horz" pos="1366" userDrawn="1">
          <p15:clr>
            <a:srgbClr val="F26B43"/>
          </p15:clr>
        </p15:guide>
        <p15:guide id="8" orient="horz" pos="2047" userDrawn="1">
          <p15:clr>
            <a:srgbClr val="F26B43"/>
          </p15:clr>
        </p15:guide>
        <p15:guide id="9" orient="horz" pos="119" userDrawn="1">
          <p15:clr>
            <a:srgbClr val="F26B43"/>
          </p15:clr>
        </p15:guide>
        <p15:guide id="10" pos="158" userDrawn="1">
          <p15:clr>
            <a:srgbClr val="F26B43"/>
          </p15:clr>
        </p15:guide>
        <p15:guide id="11" pos="560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15896086-9DB9-4AEF-874C-189BB3FB2F82}"/>
              </a:ext>
            </a:extLst>
          </p:cNvPr>
          <p:cNvSpPr>
            <a:spLocks noGrp="1"/>
          </p:cNvSpPr>
          <p:nvPr>
            <p:ph type="title"/>
          </p:nvPr>
        </p:nvSpPr>
        <p:spPr/>
        <p:txBody>
          <a:bodyPr/>
          <a:lstStyle/>
          <a:p>
            <a:endParaRPr lang="sv-SE"/>
          </a:p>
        </p:txBody>
      </p:sp>
      <p:sp>
        <p:nvSpPr>
          <p:cNvPr id="9" name="Subtitle 2">
            <a:extLst>
              <a:ext uri="{FF2B5EF4-FFF2-40B4-BE49-F238E27FC236}">
                <a16:creationId xmlns:a16="http://schemas.microsoft.com/office/drawing/2014/main" id="{82FC8EF1-DFDA-47C1-A464-7097932D4168}"/>
              </a:ext>
            </a:extLst>
          </p:cNvPr>
          <p:cNvSpPr txBox="1">
            <a:spLocks noGrp="1"/>
          </p:cNvSpPr>
          <p:nvPr>
            <p:ph type="body" idx="1"/>
          </p:nvPr>
        </p:nvSpPr>
        <p:spPr>
          <a:xfrm>
            <a:off x="620519" y="4608336"/>
            <a:ext cx="7912294" cy="14118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sv-SE" sz="2000" dirty="0">
                <a:solidFill>
                  <a:srgbClr val="000000"/>
                </a:solidFill>
                <a:latin typeface="Corbel Light" panose="020B0303020204020204" pitchFamily="34" charset="0"/>
              </a:rPr>
              <a:t>VästKom är en samorganisation för de </a:t>
            </a:r>
            <a:r>
              <a:rPr lang="sv-SE" sz="2000" b="1" dirty="0">
                <a:solidFill>
                  <a:srgbClr val="000000"/>
                </a:solidFill>
                <a:latin typeface="Corbel Light" panose="020B0303020204020204" pitchFamily="34" charset="0"/>
              </a:rPr>
              <a:t>49 kommunerna </a:t>
            </a:r>
            <a:r>
              <a:rPr lang="sv-SE" sz="2000" dirty="0">
                <a:solidFill>
                  <a:srgbClr val="000000"/>
                </a:solidFill>
                <a:latin typeface="Corbel Light" panose="020B0303020204020204" pitchFamily="34" charset="0"/>
              </a:rPr>
              <a:t>i Västra Götaland.</a:t>
            </a:r>
          </a:p>
          <a:p>
            <a:pPr marL="0" indent="0">
              <a:lnSpc>
                <a:spcPct val="100000"/>
              </a:lnSpc>
              <a:buNone/>
            </a:pPr>
            <a:r>
              <a:rPr lang="sv-SE" sz="2000" dirty="0">
                <a:solidFill>
                  <a:srgbClr val="000000"/>
                </a:solidFill>
                <a:latin typeface="Corbel Light" panose="020B0303020204020204" pitchFamily="34" charset="0"/>
              </a:rPr>
              <a:t>Vi</a:t>
            </a:r>
            <a:r>
              <a:rPr lang="sv-SE" sz="2000" b="1" dirty="0">
                <a:solidFill>
                  <a:srgbClr val="000000"/>
                </a:solidFill>
                <a:latin typeface="Corbel Light" panose="020B0303020204020204" pitchFamily="34" charset="0"/>
              </a:rPr>
              <a:t> företräder </a:t>
            </a:r>
            <a:r>
              <a:rPr lang="sv-SE" sz="2000" dirty="0">
                <a:solidFill>
                  <a:srgbClr val="000000"/>
                </a:solidFill>
                <a:latin typeface="Corbel Light" panose="020B0303020204020204" pitchFamily="34" charset="0"/>
              </a:rPr>
              <a:t>och </a:t>
            </a:r>
            <a:r>
              <a:rPr lang="sv-SE" sz="2000" b="1" dirty="0">
                <a:solidFill>
                  <a:srgbClr val="000000"/>
                </a:solidFill>
                <a:latin typeface="Corbel Light" panose="020B0303020204020204" pitchFamily="34" charset="0"/>
              </a:rPr>
              <a:t>samordnar</a:t>
            </a:r>
            <a:r>
              <a:rPr lang="sv-SE" sz="2000" dirty="0">
                <a:solidFill>
                  <a:srgbClr val="000000"/>
                </a:solidFill>
                <a:latin typeface="Corbel Light" panose="020B0303020204020204" pitchFamily="34" charset="0"/>
              </a:rPr>
              <a:t> de 49 kommunernas intressen </a:t>
            </a:r>
            <a:r>
              <a:rPr lang="sv-SE" sz="2000" b="1" dirty="0">
                <a:solidFill>
                  <a:srgbClr val="000000"/>
                </a:solidFill>
                <a:latin typeface="Corbel Light" panose="020B0303020204020204" pitchFamily="34" charset="0"/>
              </a:rPr>
              <a:t>på regional nivå </a:t>
            </a:r>
            <a:r>
              <a:rPr lang="sv-SE" sz="2000" dirty="0">
                <a:solidFill>
                  <a:srgbClr val="000000"/>
                </a:solidFill>
                <a:latin typeface="Corbel Light" panose="020B0303020204020204" pitchFamily="34" charset="0"/>
              </a:rPr>
              <a:t>tillsammans med de fyra delregionala kommunalförbunden.</a:t>
            </a:r>
          </a:p>
          <a:p>
            <a:pPr marL="0" indent="0">
              <a:lnSpc>
                <a:spcPct val="100000"/>
              </a:lnSpc>
              <a:buFont typeface="Arial" panose="020B0604020202020204" pitchFamily="34" charset="0"/>
              <a:buNone/>
            </a:pPr>
            <a:endParaRPr lang="sv-SE" sz="1800" dirty="0">
              <a:solidFill>
                <a:srgbClr val="000000"/>
              </a:solidFill>
              <a:latin typeface="Corbel Light" panose="020B0303020204020204" pitchFamily="34" charset="0"/>
            </a:endParaRPr>
          </a:p>
        </p:txBody>
      </p:sp>
      <p:sp>
        <p:nvSpPr>
          <p:cNvPr id="4" name="Platshållare för datum 3">
            <a:extLst>
              <a:ext uri="{FF2B5EF4-FFF2-40B4-BE49-F238E27FC236}">
                <a16:creationId xmlns:a16="http://schemas.microsoft.com/office/drawing/2014/main" id="{AF2A902F-3395-4900-BE87-C72026A33C3C}"/>
              </a:ext>
            </a:extLst>
          </p:cNvPr>
          <p:cNvSpPr>
            <a:spLocks noGrp="1"/>
          </p:cNvSpPr>
          <p:nvPr>
            <p:ph type="dt" sz="half" idx="10"/>
          </p:nvPr>
        </p:nvSpPr>
        <p:spPr/>
        <p:txBody>
          <a:bodyPr/>
          <a:lstStyle/>
          <a:p>
            <a:fld id="{1A2C2865-5615-4308-BF03-B0DE233E112A}" type="datetime1">
              <a:rPr lang="sv-SE" smtClean="0"/>
              <a:t>2020-08-25</a:t>
            </a:fld>
            <a:endParaRPr lang="en-US" dirty="0"/>
          </a:p>
        </p:txBody>
      </p:sp>
      <p:sp>
        <p:nvSpPr>
          <p:cNvPr id="5" name="Platshållare för bildnummer 4">
            <a:extLst>
              <a:ext uri="{FF2B5EF4-FFF2-40B4-BE49-F238E27FC236}">
                <a16:creationId xmlns:a16="http://schemas.microsoft.com/office/drawing/2014/main" id="{F2CD6922-C50A-444D-85B7-1109564782AE}"/>
              </a:ext>
            </a:extLst>
          </p:cNvPr>
          <p:cNvSpPr>
            <a:spLocks noGrp="1"/>
          </p:cNvSpPr>
          <p:nvPr>
            <p:ph type="sldNum" sz="quarter" idx="12"/>
          </p:nvPr>
        </p:nvSpPr>
        <p:spPr/>
        <p:txBody>
          <a:bodyPr/>
          <a:lstStyle/>
          <a:p>
            <a:fld id="{73645207-7FF7-4615-84FC-AD929B10FB1A}" type="slidenum">
              <a:rPr lang="en-US" smtClean="0"/>
              <a:pPr/>
              <a:t>1</a:t>
            </a:fld>
            <a:endParaRPr lang="en-US"/>
          </a:p>
        </p:txBody>
      </p:sp>
      <p:pic>
        <p:nvPicPr>
          <p:cNvPr id="7" name="Bildobjekt 6">
            <a:extLst>
              <a:ext uri="{FF2B5EF4-FFF2-40B4-BE49-F238E27FC236}">
                <a16:creationId xmlns:a16="http://schemas.microsoft.com/office/drawing/2014/main" id="{3A669810-28FC-4E13-A817-ECF531636916}"/>
              </a:ext>
            </a:extLst>
          </p:cNvPr>
          <p:cNvPicPr>
            <a:picLocks noChangeAspect="1"/>
          </p:cNvPicPr>
          <p:nvPr/>
        </p:nvPicPr>
        <p:blipFill rotWithShape="1">
          <a:blip r:embed="rId2">
            <a:extLst>
              <a:ext uri="{28A0092B-C50C-407E-A947-70E740481C1C}">
                <a14:useLocalDpi xmlns:a14="http://schemas.microsoft.com/office/drawing/2010/main" val="0"/>
              </a:ext>
            </a:extLst>
          </a:blip>
          <a:srcRect l="27551" b="20046"/>
          <a:stretch/>
        </p:blipFill>
        <p:spPr>
          <a:xfrm>
            <a:off x="0" y="192318"/>
            <a:ext cx="9144000" cy="4204646"/>
          </a:xfrm>
          <a:prstGeom prst="rect">
            <a:avLst/>
          </a:prstGeom>
        </p:spPr>
      </p:pic>
    </p:spTree>
    <p:extLst>
      <p:ext uri="{BB962C8B-B14F-4D97-AF65-F5344CB8AC3E}">
        <p14:creationId xmlns:p14="http://schemas.microsoft.com/office/powerpoint/2010/main" val="117954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A3A58181-D20F-4C83-A32E-D7E645573796}"/>
              </a:ext>
            </a:extLst>
          </p:cNvPr>
          <p:cNvPicPr>
            <a:picLocks noChangeAspect="1"/>
          </p:cNvPicPr>
          <p:nvPr/>
        </p:nvPicPr>
        <p:blipFill>
          <a:blip r:embed="rId3">
            <a:duotone>
              <a:prstClr val="black"/>
              <a:srgbClr val="92D050">
                <a:tint val="45000"/>
                <a:satMod val="400000"/>
              </a:srgbClr>
            </a:duotone>
            <a:alphaModFix amt="50000"/>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576667" y="-126958"/>
            <a:ext cx="4572000" cy="4978400"/>
          </a:xfrm>
          <a:prstGeom prst="rect">
            <a:avLst/>
          </a:prstGeom>
          <a:effectLst/>
        </p:spPr>
      </p:pic>
      <p:sp>
        <p:nvSpPr>
          <p:cNvPr id="2" name="Rubrik 1">
            <a:extLst>
              <a:ext uri="{FF2B5EF4-FFF2-40B4-BE49-F238E27FC236}">
                <a16:creationId xmlns:a16="http://schemas.microsoft.com/office/drawing/2014/main" id="{C350A6D8-89C1-42BB-9A94-C4F6041068B9}"/>
              </a:ext>
            </a:extLst>
          </p:cNvPr>
          <p:cNvSpPr>
            <a:spLocks noGrp="1"/>
          </p:cNvSpPr>
          <p:nvPr>
            <p:ph type="title"/>
          </p:nvPr>
        </p:nvSpPr>
        <p:spPr>
          <a:xfrm>
            <a:off x="620906" y="2170481"/>
            <a:ext cx="3941763" cy="972000"/>
          </a:xfrm>
        </p:spPr>
        <p:txBody>
          <a:bodyPr/>
          <a:lstStyle/>
          <a:p>
            <a:r>
              <a:rPr lang="sv-SE" dirty="0">
                <a:solidFill>
                  <a:schemeClr val="bg1">
                    <a:lumMod val="65000"/>
                  </a:schemeClr>
                </a:solidFill>
              </a:rPr>
              <a:t>Uppdrag </a:t>
            </a:r>
          </a:p>
        </p:txBody>
      </p:sp>
      <p:sp>
        <p:nvSpPr>
          <p:cNvPr id="3" name="Platshållare för text 2">
            <a:extLst>
              <a:ext uri="{FF2B5EF4-FFF2-40B4-BE49-F238E27FC236}">
                <a16:creationId xmlns:a16="http://schemas.microsoft.com/office/drawing/2014/main" id="{D5ACF05A-13A4-45C7-8EA4-AFB775172CD5}"/>
              </a:ext>
            </a:extLst>
          </p:cNvPr>
          <p:cNvSpPr>
            <a:spLocks noGrp="1"/>
          </p:cNvSpPr>
          <p:nvPr>
            <p:ph type="body" idx="1"/>
          </p:nvPr>
        </p:nvSpPr>
        <p:spPr>
          <a:xfrm>
            <a:off x="620906" y="3254583"/>
            <a:ext cx="7911907" cy="1781367"/>
          </a:xfrm>
        </p:spPr>
        <p:txBody>
          <a:bodyPr>
            <a:normAutofit/>
          </a:bodyPr>
          <a:lstStyle/>
          <a:p>
            <a:pPr marL="360000" indent="-360000">
              <a:lnSpc>
                <a:spcPct val="100000"/>
              </a:lnSpc>
              <a:spcBef>
                <a:spcPts val="0"/>
              </a:spcBef>
              <a:spcAft>
                <a:spcPts val="600"/>
              </a:spcAft>
              <a:buFont typeface="Arial" panose="020B0604020202020204" pitchFamily="34" charset="0"/>
              <a:buChar char="•"/>
            </a:pPr>
            <a:r>
              <a:rPr lang="sv-SE" sz="1500" dirty="0">
                <a:latin typeface="Corbel Light" panose="020B0303020204020204" pitchFamily="34" charset="0"/>
              </a:rPr>
              <a:t>VästKom är kommunernas länsgemensamma samverkansaktör med fokus på välfärd och regional utveckling</a:t>
            </a:r>
          </a:p>
          <a:p>
            <a:pPr marL="360000" indent="-360000">
              <a:lnSpc>
                <a:spcPct val="100000"/>
              </a:lnSpc>
              <a:spcBef>
                <a:spcPts val="0"/>
              </a:spcBef>
              <a:spcAft>
                <a:spcPts val="600"/>
              </a:spcAft>
              <a:buFont typeface="Arial" panose="020B0604020202020204" pitchFamily="34" charset="0"/>
              <a:buChar char="•"/>
            </a:pPr>
            <a:r>
              <a:rPr lang="sv-SE" sz="1500" dirty="0">
                <a:latin typeface="Corbel Light" panose="020B0303020204020204" pitchFamily="34" charset="0"/>
              </a:rPr>
              <a:t>VästKom skapar nytta för invånarna i de 49 kommunerna i Västra Götaland och bidrar till att utveckla en dynamisk och konkurrenskraftig region</a:t>
            </a:r>
          </a:p>
          <a:p>
            <a:pPr marL="360000" indent="-360000">
              <a:lnSpc>
                <a:spcPct val="100000"/>
              </a:lnSpc>
              <a:spcBef>
                <a:spcPts val="0"/>
              </a:spcBef>
              <a:spcAft>
                <a:spcPts val="600"/>
              </a:spcAft>
              <a:buFont typeface="Arial" panose="020B0604020202020204" pitchFamily="34" charset="0"/>
              <a:buChar char="•"/>
            </a:pPr>
            <a:r>
              <a:rPr lang="sv-SE" sz="1500" dirty="0">
                <a:latin typeface="Corbel Light" panose="020B0303020204020204" pitchFamily="34" charset="0"/>
                <a:ea typeface="Times New Roman" panose="02020603050405020304" pitchFamily="18" charset="0"/>
                <a:cs typeface="Times New Roman" panose="02020603050405020304" pitchFamily="18" charset="0"/>
              </a:rPr>
              <a:t>VästKom</a:t>
            </a:r>
            <a:r>
              <a:rPr lang="sv-SE" sz="1500" dirty="0">
                <a:solidFill>
                  <a:srgbClr val="FF0000"/>
                </a:solidFill>
                <a:latin typeface="Corbel Light" panose="020B0303020204020204" pitchFamily="34" charset="0"/>
                <a:ea typeface="Times New Roman" panose="02020603050405020304" pitchFamily="18" charset="0"/>
                <a:cs typeface="Times New Roman" panose="02020603050405020304" pitchFamily="18" charset="0"/>
              </a:rPr>
              <a:t> </a:t>
            </a:r>
            <a:r>
              <a:rPr lang="sv-SE" sz="1500" dirty="0">
                <a:latin typeface="Corbel Light" panose="020B0303020204020204" pitchFamily="34" charset="0"/>
                <a:ea typeface="Times New Roman" panose="02020603050405020304" pitchFamily="18" charset="0"/>
                <a:cs typeface="Times New Roman" panose="02020603050405020304" pitchFamily="18" charset="0"/>
              </a:rPr>
              <a:t>skapar relationer för att uppnå ett gott samverkansklimat som leder till ökad nytta</a:t>
            </a:r>
          </a:p>
        </p:txBody>
      </p:sp>
      <p:sp>
        <p:nvSpPr>
          <p:cNvPr id="4" name="Date Placeholder 3"/>
          <p:cNvSpPr>
            <a:spLocks noGrp="1"/>
          </p:cNvSpPr>
          <p:nvPr>
            <p:ph type="dt" sz="half" idx="10"/>
          </p:nvPr>
        </p:nvSpPr>
        <p:spPr/>
        <p:txBody>
          <a:bodyPr/>
          <a:lstStyle/>
          <a:p>
            <a:fld id="{B5C21AA0-DDCA-4688-B8D0-FE79D75DEFD4}" type="datetime1">
              <a:rPr lang="sv-SE" smtClean="0"/>
              <a:t>2020-08-25</a:t>
            </a:fld>
            <a:endParaRPr lang="sv-SE" dirty="0"/>
          </a:p>
        </p:txBody>
      </p:sp>
      <p:sp>
        <p:nvSpPr>
          <p:cNvPr id="5" name="Slide Number Placeholder 4"/>
          <p:cNvSpPr>
            <a:spLocks noGrp="1"/>
          </p:cNvSpPr>
          <p:nvPr>
            <p:ph type="sldNum" sz="quarter" idx="12"/>
          </p:nvPr>
        </p:nvSpPr>
        <p:spPr/>
        <p:txBody>
          <a:bodyPr/>
          <a:lstStyle/>
          <a:p>
            <a:fld id="{73645207-7FF7-4615-84FC-AD929B10FB1A}" type="slidenum">
              <a:rPr lang="sv-SE" smtClean="0"/>
              <a:t>2</a:t>
            </a:fld>
            <a:endParaRPr lang="sv-SE" dirty="0"/>
          </a:p>
        </p:txBody>
      </p:sp>
      <p:cxnSp>
        <p:nvCxnSpPr>
          <p:cNvPr id="6" name="Rak koppling 5">
            <a:extLst>
              <a:ext uri="{FF2B5EF4-FFF2-40B4-BE49-F238E27FC236}">
                <a16:creationId xmlns:a16="http://schemas.microsoft.com/office/drawing/2014/main" id="{EA04472C-CF68-47FA-8B1E-138E7272E8E2}"/>
              </a:ext>
            </a:extLst>
          </p:cNvPr>
          <p:cNvCxnSpPr>
            <a:cxnSpLocks/>
          </p:cNvCxnSpPr>
          <p:nvPr/>
        </p:nvCxnSpPr>
        <p:spPr>
          <a:xfrm>
            <a:off x="0" y="1808163"/>
            <a:ext cx="4572000" cy="0"/>
          </a:xfrm>
          <a:prstGeom prst="line">
            <a:avLst/>
          </a:prstGeom>
          <a:ln w="12700">
            <a:solidFill>
              <a:srgbClr val="FFC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2820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E191AD50-AF19-45B5-810F-3DA09E2B728F}"/>
              </a:ext>
            </a:extLst>
          </p:cNvPr>
          <p:cNvPicPr>
            <a:picLocks noChangeAspect="1"/>
          </p:cNvPicPr>
          <p:nvPr/>
        </p:nvPicPr>
        <p:blipFill>
          <a:blip r:embed="rId2">
            <a:duotone>
              <a:prstClr val="black"/>
              <a:srgbClr val="92D050">
                <a:tint val="45000"/>
                <a:satMod val="400000"/>
              </a:srgbClr>
            </a:duotone>
            <a:alphaModFix amt="50000"/>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576667" y="-126958"/>
            <a:ext cx="4572000" cy="4978400"/>
          </a:xfrm>
          <a:prstGeom prst="rect">
            <a:avLst/>
          </a:prstGeom>
          <a:effectLst/>
        </p:spPr>
      </p:pic>
      <p:sp>
        <p:nvSpPr>
          <p:cNvPr id="2" name="Rubrik 1">
            <a:extLst>
              <a:ext uri="{FF2B5EF4-FFF2-40B4-BE49-F238E27FC236}">
                <a16:creationId xmlns:a16="http://schemas.microsoft.com/office/drawing/2014/main" id="{C350A6D8-89C1-42BB-9A94-C4F6041068B9}"/>
              </a:ext>
            </a:extLst>
          </p:cNvPr>
          <p:cNvSpPr>
            <a:spLocks noGrp="1"/>
          </p:cNvSpPr>
          <p:nvPr>
            <p:ph type="title"/>
          </p:nvPr>
        </p:nvSpPr>
        <p:spPr>
          <a:xfrm>
            <a:off x="620907" y="2170471"/>
            <a:ext cx="7812000" cy="972000"/>
          </a:xfrm>
        </p:spPr>
        <p:txBody>
          <a:bodyPr>
            <a:normAutofit/>
          </a:bodyPr>
          <a:lstStyle/>
          <a:p>
            <a:r>
              <a:rPr lang="sv-SE" dirty="0">
                <a:solidFill>
                  <a:schemeClr val="bg1">
                    <a:lumMod val="65000"/>
                  </a:schemeClr>
                </a:solidFill>
              </a:rPr>
              <a:t>Vi verkar genom att… </a:t>
            </a:r>
          </a:p>
        </p:txBody>
      </p:sp>
      <p:sp>
        <p:nvSpPr>
          <p:cNvPr id="4" name="Date Placeholder 3"/>
          <p:cNvSpPr>
            <a:spLocks noGrp="1"/>
          </p:cNvSpPr>
          <p:nvPr>
            <p:ph type="dt" sz="half" idx="10"/>
          </p:nvPr>
        </p:nvSpPr>
        <p:spPr/>
        <p:txBody>
          <a:bodyPr/>
          <a:lstStyle/>
          <a:p>
            <a:fld id="{4B872B08-4B03-4865-A47B-245F4360774C}" type="datetime1">
              <a:rPr lang="sv-SE" smtClean="0"/>
              <a:t>2020-08-25</a:t>
            </a:fld>
            <a:endParaRPr lang="sv-SE" dirty="0"/>
          </a:p>
        </p:txBody>
      </p:sp>
      <p:sp>
        <p:nvSpPr>
          <p:cNvPr id="5" name="Slide Number Placeholder 4"/>
          <p:cNvSpPr>
            <a:spLocks noGrp="1"/>
          </p:cNvSpPr>
          <p:nvPr>
            <p:ph type="sldNum" sz="quarter" idx="12"/>
          </p:nvPr>
        </p:nvSpPr>
        <p:spPr/>
        <p:txBody>
          <a:bodyPr/>
          <a:lstStyle/>
          <a:p>
            <a:fld id="{73645207-7FF7-4615-84FC-AD929B10FB1A}" type="slidenum">
              <a:rPr lang="sv-SE" smtClean="0"/>
              <a:t>3</a:t>
            </a:fld>
            <a:endParaRPr lang="sv-SE" dirty="0"/>
          </a:p>
        </p:txBody>
      </p:sp>
      <p:sp>
        <p:nvSpPr>
          <p:cNvPr id="9" name="Rektangel 8">
            <a:extLst>
              <a:ext uri="{FF2B5EF4-FFF2-40B4-BE49-F238E27FC236}">
                <a16:creationId xmlns:a16="http://schemas.microsoft.com/office/drawing/2014/main" id="{29458E7A-B871-4E83-A9A1-744AD31F5CAB}"/>
              </a:ext>
            </a:extLst>
          </p:cNvPr>
          <p:cNvSpPr/>
          <p:nvPr/>
        </p:nvSpPr>
        <p:spPr>
          <a:xfrm>
            <a:off x="620519" y="3256772"/>
            <a:ext cx="7912294" cy="2015936"/>
          </a:xfrm>
          <a:prstGeom prst="rect">
            <a:avLst/>
          </a:prstGeom>
        </p:spPr>
        <p:txBody>
          <a:bodyPr wrap="square">
            <a:spAutoFit/>
          </a:bodyPr>
          <a:lstStyle/>
          <a:p>
            <a:pPr marL="360000" lvl="0" indent="-360000">
              <a:spcAft>
                <a:spcPts val="600"/>
              </a:spcAft>
              <a:buFont typeface="Arial" panose="020B0604020202020204" pitchFamily="34" charset="0"/>
              <a:buChar char="•"/>
              <a:tabLst>
                <a:tab pos="457200" algn="l"/>
              </a:tabLst>
            </a:pPr>
            <a:r>
              <a:rPr lang="sv-SE" sz="1500" dirty="0">
                <a:latin typeface="Corbel Light" panose="020B0303020204020204" pitchFamily="34" charset="0"/>
                <a:ea typeface="Times New Roman" panose="02020603050405020304" pitchFamily="18" charset="0"/>
                <a:cs typeface="Times New Roman" panose="02020603050405020304" pitchFamily="18" charset="0"/>
              </a:rPr>
              <a:t>Uppmärksamma, driva och utveckla strategiska frågor på regionala och nationella arenor</a:t>
            </a:r>
          </a:p>
          <a:p>
            <a:pPr marL="360000" lvl="0" indent="-360000">
              <a:spcAft>
                <a:spcPts val="600"/>
              </a:spcAft>
              <a:buFont typeface="Arial" panose="020B0604020202020204" pitchFamily="34" charset="0"/>
              <a:buChar char="•"/>
              <a:tabLst>
                <a:tab pos="457200" algn="l"/>
              </a:tabLst>
            </a:pPr>
            <a:r>
              <a:rPr lang="sv-SE" sz="1500" dirty="0">
                <a:latin typeface="Corbel Light" panose="020B0303020204020204" pitchFamily="34" charset="0"/>
                <a:ea typeface="Times New Roman" panose="02020603050405020304" pitchFamily="18" charset="0"/>
                <a:cs typeface="Times New Roman" panose="02020603050405020304" pitchFamily="18" charset="0"/>
              </a:rPr>
              <a:t>Tillsammans med kommunalförbunden utgöra en proaktiv och kreativ mötesplats för att möjliggöra en god samverkan och utveckling</a:t>
            </a:r>
          </a:p>
          <a:p>
            <a:pPr marL="360000" lvl="0" indent="-360000">
              <a:spcAft>
                <a:spcPts val="600"/>
              </a:spcAft>
              <a:buFont typeface="Arial" panose="020B0604020202020204" pitchFamily="34" charset="0"/>
              <a:buChar char="•"/>
              <a:tabLst>
                <a:tab pos="457200" algn="l"/>
              </a:tabLst>
            </a:pPr>
            <a:r>
              <a:rPr lang="sv-SE" sz="1500" dirty="0">
                <a:latin typeface="Corbel Light" panose="020B0303020204020204" pitchFamily="34" charset="0"/>
                <a:ea typeface="Times New Roman" panose="02020603050405020304" pitchFamily="18" charset="0"/>
                <a:cs typeface="Times New Roman" panose="02020603050405020304" pitchFamily="18" charset="0"/>
              </a:rPr>
              <a:t>Bidra till att kraftsamla resurser, där samarbete ger ökad nytta för kommunerna i Västra Götaland</a:t>
            </a:r>
          </a:p>
          <a:p>
            <a:pPr marL="360000" indent="-360000">
              <a:spcAft>
                <a:spcPts val="600"/>
              </a:spcAft>
              <a:buFont typeface="Arial" panose="020B0604020202020204" pitchFamily="34" charset="0"/>
              <a:buChar char="•"/>
              <a:tabLst>
                <a:tab pos="457200" algn="l"/>
              </a:tabLst>
            </a:pPr>
            <a:r>
              <a:rPr lang="sv-SE" sz="1500" dirty="0">
                <a:latin typeface="Corbel Light" panose="020B0303020204020204" pitchFamily="34" charset="0"/>
                <a:ea typeface="Times New Roman" panose="02020603050405020304" pitchFamily="18" charset="0"/>
                <a:cs typeface="Times New Roman" panose="02020603050405020304" pitchFamily="18" charset="0"/>
              </a:rPr>
              <a:t>VästKom sätter nyttan för kommunernas invånare främst och arbetar genom våra medlemmar och andra aktörer för att skapa den nyttan</a:t>
            </a:r>
          </a:p>
          <a:p>
            <a:pPr lvl="0">
              <a:spcAft>
                <a:spcPts val="600"/>
              </a:spcAft>
              <a:tabLst>
                <a:tab pos="457200" algn="l"/>
              </a:tabLst>
            </a:pPr>
            <a:r>
              <a:rPr lang="sv-SE" sz="1500" dirty="0">
                <a:latin typeface="Corbel Light" panose="020B0303020204020204" pitchFamily="34" charset="0"/>
                <a:ea typeface="Times New Roman" panose="02020603050405020304" pitchFamily="18" charset="0"/>
                <a:cs typeface="Times New Roman" panose="02020603050405020304" pitchFamily="18" charset="0"/>
              </a:rPr>
              <a:t> </a:t>
            </a:r>
          </a:p>
        </p:txBody>
      </p:sp>
      <p:cxnSp>
        <p:nvCxnSpPr>
          <p:cNvPr id="3" name="Rak koppling 2">
            <a:extLst>
              <a:ext uri="{FF2B5EF4-FFF2-40B4-BE49-F238E27FC236}">
                <a16:creationId xmlns:a16="http://schemas.microsoft.com/office/drawing/2014/main" id="{8039B835-FA09-4214-9D3A-ACAA127F4E03}"/>
              </a:ext>
            </a:extLst>
          </p:cNvPr>
          <p:cNvCxnSpPr>
            <a:cxnSpLocks/>
          </p:cNvCxnSpPr>
          <p:nvPr/>
        </p:nvCxnSpPr>
        <p:spPr>
          <a:xfrm>
            <a:off x="0" y="1808163"/>
            <a:ext cx="4572000" cy="0"/>
          </a:xfrm>
          <a:prstGeom prst="line">
            <a:avLst/>
          </a:prstGeom>
          <a:ln w="12700">
            <a:solidFill>
              <a:srgbClr val="FFC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0052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C2DB353F-0170-41AE-B84D-D121ECF08128}"/>
              </a:ext>
            </a:extLst>
          </p:cNvPr>
          <p:cNvPicPr>
            <a:picLocks noChangeAspect="1"/>
          </p:cNvPicPr>
          <p:nvPr/>
        </p:nvPicPr>
        <p:blipFill>
          <a:blip r:embed="rId2">
            <a:duotone>
              <a:prstClr val="black"/>
              <a:srgbClr val="92D050">
                <a:tint val="45000"/>
                <a:satMod val="400000"/>
              </a:srgbClr>
            </a:duotone>
            <a:alphaModFix amt="50000"/>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576667" y="-126958"/>
            <a:ext cx="4572000" cy="4978400"/>
          </a:xfrm>
          <a:prstGeom prst="rect">
            <a:avLst/>
          </a:prstGeom>
          <a:effectLst/>
        </p:spPr>
      </p:pic>
      <p:sp>
        <p:nvSpPr>
          <p:cNvPr id="2" name="Rubrik 1">
            <a:extLst>
              <a:ext uri="{FF2B5EF4-FFF2-40B4-BE49-F238E27FC236}">
                <a16:creationId xmlns:a16="http://schemas.microsoft.com/office/drawing/2014/main" id="{6B97DB98-B73E-40BF-B76A-333C7F87A53B}"/>
              </a:ext>
            </a:extLst>
          </p:cNvPr>
          <p:cNvSpPr>
            <a:spLocks noGrp="1"/>
          </p:cNvSpPr>
          <p:nvPr>
            <p:ph type="title"/>
          </p:nvPr>
        </p:nvSpPr>
        <p:spPr>
          <a:xfrm>
            <a:off x="620518" y="2170095"/>
            <a:ext cx="7921625" cy="972000"/>
          </a:xfrm>
        </p:spPr>
        <p:txBody>
          <a:bodyPr/>
          <a:lstStyle/>
          <a:p>
            <a:r>
              <a:rPr lang="sv-SE" dirty="0">
                <a:solidFill>
                  <a:schemeClr val="bg1">
                    <a:lumMod val="65000"/>
                  </a:schemeClr>
                </a:solidFill>
              </a:rPr>
              <a:t>VästKom fokuserar på…</a:t>
            </a:r>
          </a:p>
        </p:txBody>
      </p:sp>
      <p:sp>
        <p:nvSpPr>
          <p:cNvPr id="4" name="Platshållare för datum 3">
            <a:extLst>
              <a:ext uri="{FF2B5EF4-FFF2-40B4-BE49-F238E27FC236}">
                <a16:creationId xmlns:a16="http://schemas.microsoft.com/office/drawing/2014/main" id="{2D00155E-66BB-4D3F-8564-B877B8C03618}"/>
              </a:ext>
            </a:extLst>
          </p:cNvPr>
          <p:cNvSpPr>
            <a:spLocks noGrp="1"/>
          </p:cNvSpPr>
          <p:nvPr>
            <p:ph type="dt" sz="half" idx="10"/>
          </p:nvPr>
        </p:nvSpPr>
        <p:spPr/>
        <p:txBody>
          <a:bodyPr/>
          <a:lstStyle/>
          <a:p>
            <a:fld id="{2142FBDB-F1B0-4888-8CB5-354325C9432B}" type="datetime1">
              <a:rPr lang="sv-SE" smtClean="0"/>
              <a:t>2020-08-25</a:t>
            </a:fld>
            <a:endParaRPr lang="en-US" dirty="0"/>
          </a:p>
        </p:txBody>
      </p:sp>
      <p:sp>
        <p:nvSpPr>
          <p:cNvPr id="5" name="Platshållare för bildnummer 4">
            <a:extLst>
              <a:ext uri="{FF2B5EF4-FFF2-40B4-BE49-F238E27FC236}">
                <a16:creationId xmlns:a16="http://schemas.microsoft.com/office/drawing/2014/main" id="{C4FAE407-D1C2-46E1-B13F-17698B9D0E6B}"/>
              </a:ext>
            </a:extLst>
          </p:cNvPr>
          <p:cNvSpPr>
            <a:spLocks noGrp="1"/>
          </p:cNvSpPr>
          <p:nvPr>
            <p:ph type="sldNum" sz="quarter" idx="12"/>
          </p:nvPr>
        </p:nvSpPr>
        <p:spPr/>
        <p:txBody>
          <a:bodyPr/>
          <a:lstStyle/>
          <a:p>
            <a:fld id="{73645207-7FF7-4615-84FC-AD929B10FB1A}" type="slidenum">
              <a:rPr lang="en-US" smtClean="0"/>
              <a:pPr/>
              <a:t>4</a:t>
            </a:fld>
            <a:endParaRPr lang="en-US"/>
          </a:p>
        </p:txBody>
      </p:sp>
      <p:sp>
        <p:nvSpPr>
          <p:cNvPr id="9" name="textruta 8">
            <a:extLst>
              <a:ext uri="{FF2B5EF4-FFF2-40B4-BE49-F238E27FC236}">
                <a16:creationId xmlns:a16="http://schemas.microsoft.com/office/drawing/2014/main" id="{1709B23F-E141-4CA1-8FF3-E7573F6EA5BE}"/>
              </a:ext>
            </a:extLst>
          </p:cNvPr>
          <p:cNvSpPr txBox="1"/>
          <p:nvPr/>
        </p:nvSpPr>
        <p:spPr>
          <a:xfrm>
            <a:off x="628744" y="3251727"/>
            <a:ext cx="7904067" cy="3477875"/>
          </a:xfrm>
          <a:prstGeom prst="rect">
            <a:avLst/>
          </a:prstGeom>
          <a:noFill/>
        </p:spPr>
        <p:txBody>
          <a:bodyPr wrap="square" rtlCol="0">
            <a:spAutoFit/>
          </a:bodyPr>
          <a:lstStyle/>
          <a:p>
            <a:pPr>
              <a:spcAft>
                <a:spcPts val="1200"/>
              </a:spcAft>
            </a:pPr>
            <a:r>
              <a:rPr lang="sv-SE" sz="1500" dirty="0">
                <a:latin typeface="Corbel Light" panose="020B0303020204020204" pitchFamily="34" charset="0"/>
                <a:ea typeface="Times New Roman" panose="02020603050405020304" pitchFamily="18" charset="0"/>
                <a:cs typeface="Times New Roman" panose="02020603050405020304" pitchFamily="18" charset="0"/>
              </a:rPr>
              <a:t>VästKoms uppdrag är brett, men det spetsas till i prioriteringar i varje års verksamhetsplan</a:t>
            </a:r>
          </a:p>
          <a:p>
            <a:pPr marL="360000" indent="-360000">
              <a:spcAft>
                <a:spcPts val="600"/>
              </a:spcAft>
              <a:buFont typeface="Arial" panose="020B0604020202020204" pitchFamily="34" charset="0"/>
              <a:buChar char="•"/>
            </a:pPr>
            <a:r>
              <a:rPr lang="sv-SE" sz="1500" b="1" dirty="0">
                <a:latin typeface="Corbel Light" panose="020B0303020204020204" pitchFamily="34" charset="0"/>
              </a:rPr>
              <a:t>Välfärdsutveckling  -  </a:t>
            </a:r>
            <a:r>
              <a:rPr lang="sv-SE" sz="1500" dirty="0">
                <a:latin typeface="Corbel Light" panose="020B0303020204020204" pitchFamily="34" charset="0"/>
              </a:rPr>
              <a:t>Kommunerna i Västra Götaland och Västra Götalandsregionen har gemensamt ansvar för att tillgodose medborgarnas behov av vård och omsorg. Samarbete präglat av en förtroendefull och öppen dialog är en förutsättning </a:t>
            </a:r>
            <a:r>
              <a:rPr lang="sv-SE" sz="1500" dirty="0" err="1">
                <a:latin typeface="Corbel Light" panose="020B0303020204020204" pitchFamily="34" charset="0"/>
              </a:rPr>
              <a:t>för</a:t>
            </a:r>
            <a:r>
              <a:rPr lang="sv-SE" sz="1500" dirty="0">
                <a:latin typeface="Corbel Light" panose="020B0303020204020204" pitchFamily="34" charset="0"/>
              </a:rPr>
              <a:t> att </a:t>
            </a:r>
            <a:r>
              <a:rPr lang="sv-SE" sz="1500" dirty="0" err="1">
                <a:latin typeface="Corbel Light" panose="020B0303020204020204" pitchFamily="34" charset="0"/>
              </a:rPr>
              <a:t>möta</a:t>
            </a:r>
            <a:r>
              <a:rPr lang="sv-SE" sz="1500" dirty="0">
                <a:latin typeface="Corbel Light" panose="020B0303020204020204" pitchFamily="34" charset="0"/>
              </a:rPr>
              <a:t> framtidens utmaningar och sätta individens behov i fokus.</a:t>
            </a:r>
          </a:p>
          <a:p>
            <a:pPr marL="360000" indent="-360000">
              <a:spcAft>
                <a:spcPts val="600"/>
              </a:spcAft>
              <a:buFont typeface="Arial" panose="020B0604020202020204" pitchFamily="34" charset="0"/>
              <a:buChar char="•"/>
            </a:pPr>
            <a:r>
              <a:rPr lang="sv-SE" sz="1500" b="1" dirty="0">
                <a:latin typeface="Corbel Light" panose="020B0303020204020204" pitchFamily="34" charset="0"/>
              </a:rPr>
              <a:t>Digital verksamhetsutveckling  </a:t>
            </a:r>
            <a:r>
              <a:rPr lang="sv-SE" sz="1500" dirty="0">
                <a:latin typeface="Corbel Light" panose="020B0303020204020204" pitchFamily="34" charset="0"/>
              </a:rPr>
              <a:t>-  Ett av VästKoms ansvarsområden är Verksamhetsutveckling som stöds av IT. För detta område har VästKom en enhet som kallas ”Enheten för digital verksamhetsutveckling”.</a:t>
            </a:r>
          </a:p>
          <a:p>
            <a:pPr marL="360000" indent="-360000">
              <a:spcAft>
                <a:spcPts val="600"/>
              </a:spcAft>
              <a:buFont typeface="Arial" panose="020B0604020202020204" pitchFamily="34" charset="0"/>
              <a:buChar char="•"/>
            </a:pPr>
            <a:r>
              <a:rPr lang="sv-SE" sz="1500" b="1" dirty="0">
                <a:latin typeface="Corbel Light" panose="020B0303020204020204" pitchFamily="34" charset="0"/>
              </a:rPr>
              <a:t>Regional utveckling  </a:t>
            </a:r>
            <a:r>
              <a:rPr lang="sv-SE" sz="1500" dirty="0">
                <a:latin typeface="Corbel Light" panose="020B0303020204020204" pitchFamily="34" charset="0"/>
              </a:rPr>
              <a:t>-  Länets 49 kommuner har ett omfattande samarbete med Västra Götalandsregionen (VGR) när det gäller utveckling av territoriet Västra Götaland. VGR har det regionala utvecklingsuppdraget inom en mängd områden, så som utveckling av bl.a. bredband </a:t>
            </a:r>
            <a:r>
              <a:rPr lang="sv-SE" sz="1500">
                <a:latin typeface="Corbel Light" panose="020B0303020204020204" pitchFamily="34" charset="0"/>
              </a:rPr>
              <a:t>och transportinfrastruktur</a:t>
            </a:r>
            <a:r>
              <a:rPr lang="sv-SE" sz="1500" dirty="0">
                <a:latin typeface="Corbel Light" panose="020B0303020204020204" pitchFamily="34" charset="0"/>
              </a:rPr>
              <a:t>.</a:t>
            </a:r>
          </a:p>
          <a:p>
            <a:pPr marL="360000" indent="-360000">
              <a:spcAft>
                <a:spcPts val="600"/>
              </a:spcAft>
              <a:buFont typeface="Arial" panose="020B0604020202020204" pitchFamily="34" charset="0"/>
              <a:buChar char="•"/>
            </a:pPr>
            <a:endParaRPr lang="sv-SE" sz="1500" dirty="0">
              <a:latin typeface="Corbel Light" panose="020B0303020204020204" pitchFamily="34" charset="0"/>
            </a:endParaRPr>
          </a:p>
        </p:txBody>
      </p:sp>
      <p:cxnSp>
        <p:nvCxnSpPr>
          <p:cNvPr id="3" name="Rak koppling 2">
            <a:extLst>
              <a:ext uri="{FF2B5EF4-FFF2-40B4-BE49-F238E27FC236}">
                <a16:creationId xmlns:a16="http://schemas.microsoft.com/office/drawing/2014/main" id="{8527F17D-A6FA-4349-A001-4A176AFA307D}"/>
              </a:ext>
            </a:extLst>
          </p:cNvPr>
          <p:cNvCxnSpPr>
            <a:cxnSpLocks/>
          </p:cNvCxnSpPr>
          <p:nvPr/>
        </p:nvCxnSpPr>
        <p:spPr>
          <a:xfrm>
            <a:off x="0" y="1808163"/>
            <a:ext cx="4572000" cy="0"/>
          </a:xfrm>
          <a:prstGeom prst="line">
            <a:avLst/>
          </a:prstGeom>
          <a:ln w="12700">
            <a:solidFill>
              <a:srgbClr val="FFC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7287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97DB98-B73E-40BF-B76A-333C7F87A53B}"/>
              </a:ext>
            </a:extLst>
          </p:cNvPr>
          <p:cNvSpPr>
            <a:spLocks noGrp="1"/>
          </p:cNvSpPr>
          <p:nvPr>
            <p:ph type="title"/>
          </p:nvPr>
        </p:nvSpPr>
        <p:spPr>
          <a:xfrm>
            <a:off x="620518" y="2170081"/>
            <a:ext cx="7921625" cy="972000"/>
          </a:xfrm>
        </p:spPr>
        <p:txBody>
          <a:bodyPr/>
          <a:lstStyle/>
          <a:p>
            <a:r>
              <a:rPr lang="sv-SE" dirty="0">
                <a:solidFill>
                  <a:schemeClr val="bg1">
                    <a:lumMod val="65000"/>
                  </a:schemeClr>
                </a:solidFill>
              </a:rPr>
              <a:t>VästKom fokuserar på…</a:t>
            </a:r>
          </a:p>
        </p:txBody>
      </p:sp>
      <p:sp>
        <p:nvSpPr>
          <p:cNvPr id="4" name="Platshållare för datum 3">
            <a:extLst>
              <a:ext uri="{FF2B5EF4-FFF2-40B4-BE49-F238E27FC236}">
                <a16:creationId xmlns:a16="http://schemas.microsoft.com/office/drawing/2014/main" id="{2D00155E-66BB-4D3F-8564-B877B8C03618}"/>
              </a:ext>
            </a:extLst>
          </p:cNvPr>
          <p:cNvSpPr>
            <a:spLocks noGrp="1"/>
          </p:cNvSpPr>
          <p:nvPr>
            <p:ph type="dt" sz="half" idx="10"/>
          </p:nvPr>
        </p:nvSpPr>
        <p:spPr/>
        <p:txBody>
          <a:bodyPr/>
          <a:lstStyle/>
          <a:p>
            <a:fld id="{2142FBDB-F1B0-4888-8CB5-354325C9432B}" type="datetime1">
              <a:rPr lang="sv-SE" smtClean="0"/>
              <a:t>2020-08-25</a:t>
            </a:fld>
            <a:endParaRPr lang="en-US" dirty="0"/>
          </a:p>
        </p:txBody>
      </p:sp>
      <p:sp>
        <p:nvSpPr>
          <p:cNvPr id="5" name="Platshållare för bildnummer 4">
            <a:extLst>
              <a:ext uri="{FF2B5EF4-FFF2-40B4-BE49-F238E27FC236}">
                <a16:creationId xmlns:a16="http://schemas.microsoft.com/office/drawing/2014/main" id="{C4FAE407-D1C2-46E1-B13F-17698B9D0E6B}"/>
              </a:ext>
            </a:extLst>
          </p:cNvPr>
          <p:cNvSpPr>
            <a:spLocks noGrp="1"/>
          </p:cNvSpPr>
          <p:nvPr>
            <p:ph type="sldNum" sz="quarter" idx="12"/>
          </p:nvPr>
        </p:nvSpPr>
        <p:spPr/>
        <p:txBody>
          <a:bodyPr/>
          <a:lstStyle/>
          <a:p>
            <a:fld id="{73645207-7FF7-4615-84FC-AD929B10FB1A}" type="slidenum">
              <a:rPr lang="en-US" smtClean="0"/>
              <a:pPr/>
              <a:t>5</a:t>
            </a:fld>
            <a:endParaRPr lang="en-US"/>
          </a:p>
        </p:txBody>
      </p:sp>
      <p:sp>
        <p:nvSpPr>
          <p:cNvPr id="9" name="textruta 8">
            <a:extLst>
              <a:ext uri="{FF2B5EF4-FFF2-40B4-BE49-F238E27FC236}">
                <a16:creationId xmlns:a16="http://schemas.microsoft.com/office/drawing/2014/main" id="{1709B23F-E141-4CA1-8FF3-E7573F6EA5BE}"/>
              </a:ext>
            </a:extLst>
          </p:cNvPr>
          <p:cNvSpPr txBox="1"/>
          <p:nvPr/>
        </p:nvSpPr>
        <p:spPr>
          <a:xfrm>
            <a:off x="628744" y="3233051"/>
            <a:ext cx="7904067" cy="1015663"/>
          </a:xfrm>
          <a:prstGeom prst="rect">
            <a:avLst/>
          </a:prstGeom>
          <a:noFill/>
        </p:spPr>
        <p:txBody>
          <a:bodyPr wrap="square" rtlCol="0">
            <a:spAutoFit/>
          </a:bodyPr>
          <a:lstStyle/>
          <a:p>
            <a:pPr marL="360000" indent="-360000">
              <a:spcAft>
                <a:spcPts val="600"/>
              </a:spcAft>
              <a:buFont typeface="Arial" panose="020B0604020202020204" pitchFamily="34" charset="0"/>
              <a:buChar char="•"/>
            </a:pPr>
            <a:r>
              <a:rPr lang="sv-SE" sz="1500" b="1" dirty="0">
                <a:latin typeface="Corbel Light" panose="020B0303020204020204" pitchFamily="34" charset="0"/>
              </a:rPr>
              <a:t>Välfärdsutveckling  -  </a:t>
            </a:r>
            <a:r>
              <a:rPr lang="sv-SE" sz="1500" dirty="0">
                <a:latin typeface="Corbel Light" panose="020B0303020204020204" pitchFamily="34" charset="0"/>
              </a:rPr>
              <a:t>Kommunerna i Västra Götaland och Västra Götalandsregionen har gemensamt ansvar för att tillgodose medborgarnas behov av vård och omsorg. Samarbete präglat av en förtroendefull och öppen dialog är en förutsättning </a:t>
            </a:r>
            <a:r>
              <a:rPr lang="sv-SE" sz="1500" dirty="0" err="1">
                <a:latin typeface="Corbel Light" panose="020B0303020204020204" pitchFamily="34" charset="0"/>
              </a:rPr>
              <a:t>för</a:t>
            </a:r>
            <a:r>
              <a:rPr lang="sv-SE" sz="1500" dirty="0">
                <a:latin typeface="Corbel Light" panose="020B0303020204020204" pitchFamily="34" charset="0"/>
              </a:rPr>
              <a:t> att </a:t>
            </a:r>
            <a:r>
              <a:rPr lang="sv-SE" sz="1500" dirty="0" err="1">
                <a:latin typeface="Corbel Light" panose="020B0303020204020204" pitchFamily="34" charset="0"/>
              </a:rPr>
              <a:t>möta</a:t>
            </a:r>
            <a:r>
              <a:rPr lang="sv-SE" sz="1500" dirty="0">
                <a:latin typeface="Corbel Light" panose="020B0303020204020204" pitchFamily="34" charset="0"/>
              </a:rPr>
              <a:t> framtidens utmaningar och sätta individens behov i fokus.</a:t>
            </a:r>
          </a:p>
        </p:txBody>
      </p:sp>
      <p:pic>
        <p:nvPicPr>
          <p:cNvPr id="11" name="Bildobjekt 10" descr="En bild som visar katt, lägger&#10;&#10;Automatiskt genererad beskrivning">
            <a:extLst>
              <a:ext uri="{FF2B5EF4-FFF2-40B4-BE49-F238E27FC236}">
                <a16:creationId xmlns:a16="http://schemas.microsoft.com/office/drawing/2014/main" id="{577EDDFC-A953-4356-9FF4-FCFBC5A749DF}"/>
              </a:ext>
            </a:extLst>
          </p:cNvPr>
          <p:cNvPicPr>
            <a:picLocks noChangeAspect="1"/>
          </p:cNvPicPr>
          <p:nvPr/>
        </p:nvPicPr>
        <p:blipFill rotWithShape="1">
          <a:blip r:embed="rId2">
            <a:extLst>
              <a:ext uri="{28A0092B-C50C-407E-A947-70E740481C1C}">
                <a14:useLocalDpi xmlns:a14="http://schemas.microsoft.com/office/drawing/2010/main" val="0"/>
              </a:ext>
            </a:extLst>
          </a:blip>
          <a:srcRect t="9448" b="11259"/>
          <a:stretch/>
        </p:blipFill>
        <p:spPr>
          <a:xfrm>
            <a:off x="-25042" y="192510"/>
            <a:ext cx="9169041" cy="1615654"/>
          </a:xfrm>
          <a:prstGeom prst="rect">
            <a:avLst/>
          </a:prstGeom>
        </p:spPr>
      </p:pic>
    </p:spTree>
    <p:extLst>
      <p:ext uri="{BB962C8B-B14F-4D97-AF65-F5344CB8AC3E}">
        <p14:creationId xmlns:p14="http://schemas.microsoft.com/office/powerpoint/2010/main" val="1179099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97DB98-B73E-40BF-B76A-333C7F87A53B}"/>
              </a:ext>
            </a:extLst>
          </p:cNvPr>
          <p:cNvSpPr>
            <a:spLocks noGrp="1"/>
          </p:cNvSpPr>
          <p:nvPr>
            <p:ph type="title"/>
          </p:nvPr>
        </p:nvSpPr>
        <p:spPr>
          <a:xfrm>
            <a:off x="620518" y="2170079"/>
            <a:ext cx="7921625" cy="972000"/>
          </a:xfrm>
        </p:spPr>
        <p:txBody>
          <a:bodyPr/>
          <a:lstStyle/>
          <a:p>
            <a:r>
              <a:rPr lang="sv-SE" dirty="0">
                <a:solidFill>
                  <a:schemeClr val="bg1">
                    <a:lumMod val="65000"/>
                  </a:schemeClr>
                </a:solidFill>
              </a:rPr>
              <a:t>VästKom fokuserar på…</a:t>
            </a:r>
          </a:p>
        </p:txBody>
      </p:sp>
      <p:sp>
        <p:nvSpPr>
          <p:cNvPr id="4" name="Platshållare för datum 3">
            <a:extLst>
              <a:ext uri="{FF2B5EF4-FFF2-40B4-BE49-F238E27FC236}">
                <a16:creationId xmlns:a16="http://schemas.microsoft.com/office/drawing/2014/main" id="{2D00155E-66BB-4D3F-8564-B877B8C03618}"/>
              </a:ext>
            </a:extLst>
          </p:cNvPr>
          <p:cNvSpPr>
            <a:spLocks noGrp="1"/>
          </p:cNvSpPr>
          <p:nvPr>
            <p:ph type="dt" sz="half" idx="10"/>
          </p:nvPr>
        </p:nvSpPr>
        <p:spPr/>
        <p:txBody>
          <a:bodyPr/>
          <a:lstStyle/>
          <a:p>
            <a:fld id="{2142FBDB-F1B0-4888-8CB5-354325C9432B}" type="datetime1">
              <a:rPr lang="sv-SE" smtClean="0"/>
              <a:t>2020-08-25</a:t>
            </a:fld>
            <a:endParaRPr lang="en-US" dirty="0"/>
          </a:p>
        </p:txBody>
      </p:sp>
      <p:sp>
        <p:nvSpPr>
          <p:cNvPr id="5" name="Platshållare för bildnummer 4">
            <a:extLst>
              <a:ext uri="{FF2B5EF4-FFF2-40B4-BE49-F238E27FC236}">
                <a16:creationId xmlns:a16="http://schemas.microsoft.com/office/drawing/2014/main" id="{C4FAE407-D1C2-46E1-B13F-17698B9D0E6B}"/>
              </a:ext>
            </a:extLst>
          </p:cNvPr>
          <p:cNvSpPr>
            <a:spLocks noGrp="1"/>
          </p:cNvSpPr>
          <p:nvPr>
            <p:ph type="sldNum" sz="quarter" idx="12"/>
          </p:nvPr>
        </p:nvSpPr>
        <p:spPr/>
        <p:txBody>
          <a:bodyPr/>
          <a:lstStyle/>
          <a:p>
            <a:fld id="{73645207-7FF7-4615-84FC-AD929B10FB1A}" type="slidenum">
              <a:rPr lang="en-US" smtClean="0"/>
              <a:pPr/>
              <a:t>6</a:t>
            </a:fld>
            <a:endParaRPr lang="en-US"/>
          </a:p>
        </p:txBody>
      </p:sp>
      <p:sp>
        <p:nvSpPr>
          <p:cNvPr id="9" name="textruta 8">
            <a:extLst>
              <a:ext uri="{FF2B5EF4-FFF2-40B4-BE49-F238E27FC236}">
                <a16:creationId xmlns:a16="http://schemas.microsoft.com/office/drawing/2014/main" id="{1709B23F-E141-4CA1-8FF3-E7573F6EA5BE}"/>
              </a:ext>
            </a:extLst>
          </p:cNvPr>
          <p:cNvSpPr txBox="1"/>
          <p:nvPr/>
        </p:nvSpPr>
        <p:spPr>
          <a:xfrm>
            <a:off x="628744" y="3261042"/>
            <a:ext cx="7904067" cy="1554272"/>
          </a:xfrm>
          <a:prstGeom prst="rect">
            <a:avLst/>
          </a:prstGeom>
          <a:noFill/>
        </p:spPr>
        <p:txBody>
          <a:bodyPr wrap="square" rtlCol="0">
            <a:spAutoFit/>
          </a:bodyPr>
          <a:lstStyle/>
          <a:p>
            <a:pPr marL="360000" indent="-360000">
              <a:spcAft>
                <a:spcPts val="600"/>
              </a:spcAft>
              <a:buFont typeface="Arial" panose="020B0604020202020204" pitchFamily="34" charset="0"/>
              <a:buChar char="•"/>
            </a:pPr>
            <a:r>
              <a:rPr lang="sv-SE" sz="1500" b="1" dirty="0">
                <a:latin typeface="Corbel Light" panose="020B0303020204020204" pitchFamily="34" charset="0"/>
              </a:rPr>
              <a:t>Digital verksamhetsutveckling  -  </a:t>
            </a:r>
            <a:r>
              <a:rPr lang="sv-SE" sz="1500" dirty="0">
                <a:latin typeface="Corbel Light" panose="020B0303020204020204" pitchFamily="34" charset="0"/>
              </a:rPr>
              <a:t>Ett av VästKoms ansvarsområden är Verksamhetsutveckling som stöds av IT. För detta område har VästKom en enhet som kallas ”Enheten för digital verksamhetsutveckling". </a:t>
            </a:r>
          </a:p>
          <a:p>
            <a:pPr marL="360000" indent="-360000">
              <a:spcAft>
                <a:spcPts val="600"/>
              </a:spcAft>
            </a:pPr>
            <a:r>
              <a:rPr lang="sv-SE" sz="1500" dirty="0">
                <a:latin typeface="Corbel Light" panose="020B0303020204020204" pitchFamily="34" charset="0"/>
              </a:rPr>
              <a:t>	Enheten ansvarar för den regionala struktur som möjliggör påverkan och förankring på regionala och nationella aktörer. Samordningsstrukturen gör det också möjligt att kraftsamling sker i egna kommunala projekt för kommunerna i länet.</a:t>
            </a:r>
          </a:p>
        </p:txBody>
      </p:sp>
      <p:pic>
        <p:nvPicPr>
          <p:cNvPr id="13" name="Bildobjekt 12">
            <a:extLst>
              <a:ext uri="{FF2B5EF4-FFF2-40B4-BE49-F238E27FC236}">
                <a16:creationId xmlns:a16="http://schemas.microsoft.com/office/drawing/2014/main" id="{9467E0C3-4ECE-4785-963D-5BA6C23DF03A}"/>
              </a:ext>
            </a:extLst>
          </p:cNvPr>
          <p:cNvPicPr>
            <a:picLocks noChangeAspect="1"/>
          </p:cNvPicPr>
          <p:nvPr/>
        </p:nvPicPr>
        <p:blipFill rotWithShape="1">
          <a:blip r:embed="rId2">
            <a:extLst>
              <a:ext uri="{28A0092B-C50C-407E-A947-70E740481C1C}">
                <a14:useLocalDpi xmlns:a14="http://schemas.microsoft.com/office/drawing/2010/main" val="0"/>
              </a:ext>
            </a:extLst>
          </a:blip>
          <a:srcRect l="-93" t="20306" r="93"/>
          <a:stretch/>
        </p:blipFill>
        <p:spPr>
          <a:xfrm>
            <a:off x="625" y="188912"/>
            <a:ext cx="9143375" cy="1619251"/>
          </a:xfrm>
          <a:prstGeom prst="rect">
            <a:avLst/>
          </a:prstGeom>
        </p:spPr>
      </p:pic>
    </p:spTree>
    <p:extLst>
      <p:ext uri="{BB962C8B-B14F-4D97-AF65-F5344CB8AC3E}">
        <p14:creationId xmlns:p14="http://schemas.microsoft.com/office/powerpoint/2010/main" val="1022815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97DB98-B73E-40BF-B76A-333C7F87A53B}"/>
              </a:ext>
            </a:extLst>
          </p:cNvPr>
          <p:cNvSpPr>
            <a:spLocks noGrp="1"/>
          </p:cNvSpPr>
          <p:nvPr>
            <p:ph type="title"/>
          </p:nvPr>
        </p:nvSpPr>
        <p:spPr>
          <a:xfrm>
            <a:off x="620518" y="2170091"/>
            <a:ext cx="7921625" cy="972000"/>
          </a:xfrm>
        </p:spPr>
        <p:txBody>
          <a:bodyPr/>
          <a:lstStyle/>
          <a:p>
            <a:r>
              <a:rPr lang="sv-SE" dirty="0">
                <a:solidFill>
                  <a:schemeClr val="bg1">
                    <a:lumMod val="65000"/>
                  </a:schemeClr>
                </a:solidFill>
              </a:rPr>
              <a:t>VästKom fokuserar på…</a:t>
            </a:r>
          </a:p>
        </p:txBody>
      </p:sp>
      <p:sp>
        <p:nvSpPr>
          <p:cNvPr id="4" name="Platshållare för datum 3">
            <a:extLst>
              <a:ext uri="{FF2B5EF4-FFF2-40B4-BE49-F238E27FC236}">
                <a16:creationId xmlns:a16="http://schemas.microsoft.com/office/drawing/2014/main" id="{2D00155E-66BB-4D3F-8564-B877B8C03618}"/>
              </a:ext>
            </a:extLst>
          </p:cNvPr>
          <p:cNvSpPr>
            <a:spLocks noGrp="1"/>
          </p:cNvSpPr>
          <p:nvPr>
            <p:ph type="dt" sz="half" idx="10"/>
          </p:nvPr>
        </p:nvSpPr>
        <p:spPr/>
        <p:txBody>
          <a:bodyPr/>
          <a:lstStyle/>
          <a:p>
            <a:fld id="{2142FBDB-F1B0-4888-8CB5-354325C9432B}" type="datetime1">
              <a:rPr lang="sv-SE" smtClean="0"/>
              <a:t>2020-08-25</a:t>
            </a:fld>
            <a:endParaRPr lang="en-US" dirty="0"/>
          </a:p>
        </p:txBody>
      </p:sp>
      <p:sp>
        <p:nvSpPr>
          <p:cNvPr id="5" name="Platshållare för bildnummer 4">
            <a:extLst>
              <a:ext uri="{FF2B5EF4-FFF2-40B4-BE49-F238E27FC236}">
                <a16:creationId xmlns:a16="http://schemas.microsoft.com/office/drawing/2014/main" id="{C4FAE407-D1C2-46E1-B13F-17698B9D0E6B}"/>
              </a:ext>
            </a:extLst>
          </p:cNvPr>
          <p:cNvSpPr>
            <a:spLocks noGrp="1"/>
          </p:cNvSpPr>
          <p:nvPr>
            <p:ph type="sldNum" sz="quarter" idx="12"/>
          </p:nvPr>
        </p:nvSpPr>
        <p:spPr/>
        <p:txBody>
          <a:bodyPr/>
          <a:lstStyle/>
          <a:p>
            <a:fld id="{73645207-7FF7-4615-84FC-AD929B10FB1A}" type="slidenum">
              <a:rPr lang="en-US" smtClean="0"/>
              <a:pPr/>
              <a:t>7</a:t>
            </a:fld>
            <a:endParaRPr lang="en-US"/>
          </a:p>
        </p:txBody>
      </p:sp>
      <p:sp>
        <p:nvSpPr>
          <p:cNvPr id="9" name="textruta 8">
            <a:extLst>
              <a:ext uri="{FF2B5EF4-FFF2-40B4-BE49-F238E27FC236}">
                <a16:creationId xmlns:a16="http://schemas.microsoft.com/office/drawing/2014/main" id="{1709B23F-E141-4CA1-8FF3-E7573F6EA5BE}"/>
              </a:ext>
            </a:extLst>
          </p:cNvPr>
          <p:cNvSpPr txBox="1"/>
          <p:nvPr/>
        </p:nvSpPr>
        <p:spPr>
          <a:xfrm>
            <a:off x="628744" y="3251723"/>
            <a:ext cx="7904067" cy="355481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sv-SE" sz="1500" b="1" dirty="0">
                <a:latin typeface="Corbel Light" panose="020B0303020204020204" pitchFamily="34" charset="0"/>
              </a:rPr>
              <a:t>Regional utveckling  -  </a:t>
            </a:r>
            <a:r>
              <a:rPr lang="sv-SE" sz="1500" dirty="0">
                <a:latin typeface="Corbel Light" panose="020B0303020204020204" pitchFamily="34" charset="0"/>
              </a:rPr>
              <a:t>Länets 49 kommuner har ett omfattande samarbete med Västra Götalandsregionen (VGR) när det gäller utveckling av territoriet Västra Götaland. VGR har det regionala utvecklingsuppdraget inom en mängd områden, så som utveckling av; </a:t>
            </a:r>
          </a:p>
          <a:p>
            <a:pPr marL="817200" lvl="1" indent="-360000">
              <a:spcAft>
                <a:spcPts val="600"/>
              </a:spcAft>
              <a:buFont typeface="Arial" panose="020B0604020202020204" pitchFamily="34" charset="0"/>
              <a:buChar char="•"/>
            </a:pPr>
            <a:r>
              <a:rPr lang="sv-SE" sz="1500" dirty="0">
                <a:latin typeface="Corbel Light" panose="020B0303020204020204" pitchFamily="34" charset="0"/>
              </a:rPr>
              <a:t>Bredband</a:t>
            </a:r>
          </a:p>
          <a:p>
            <a:pPr marL="817200" lvl="1" indent="-360000">
              <a:spcAft>
                <a:spcPts val="600"/>
              </a:spcAft>
              <a:buFont typeface="Arial" panose="020B0604020202020204" pitchFamily="34" charset="0"/>
              <a:buChar char="•"/>
            </a:pPr>
            <a:r>
              <a:rPr lang="sv-SE" sz="1500" dirty="0">
                <a:latin typeface="Corbel Light" panose="020B0303020204020204" pitchFamily="34" charset="0"/>
              </a:rPr>
              <a:t>Transportinfrastruktur</a:t>
            </a:r>
          </a:p>
          <a:p>
            <a:pPr marL="817200" lvl="1" indent="-360000">
              <a:spcAft>
                <a:spcPts val="600"/>
              </a:spcAft>
              <a:buFont typeface="Arial" panose="020B0604020202020204" pitchFamily="34" charset="0"/>
              <a:buChar char="•"/>
            </a:pPr>
            <a:r>
              <a:rPr lang="sv-SE" sz="1500" dirty="0">
                <a:latin typeface="Corbel Light" panose="020B0303020204020204" pitchFamily="34" charset="0"/>
              </a:rPr>
              <a:t>Näringsliv och tillväxt</a:t>
            </a:r>
          </a:p>
          <a:p>
            <a:pPr marL="817200" lvl="1" indent="-360000">
              <a:spcAft>
                <a:spcPts val="600"/>
              </a:spcAft>
              <a:buFont typeface="Arial" panose="020B0604020202020204" pitchFamily="34" charset="0"/>
              <a:buChar char="•"/>
            </a:pPr>
            <a:r>
              <a:rPr lang="sv-SE" sz="1500" dirty="0">
                <a:latin typeface="Corbel Light" panose="020B0303020204020204" pitchFamily="34" charset="0"/>
              </a:rPr>
              <a:t>Kompetensförsörjning</a:t>
            </a:r>
          </a:p>
          <a:p>
            <a:pPr marL="817200" lvl="1" indent="-360000">
              <a:spcAft>
                <a:spcPts val="600"/>
              </a:spcAft>
              <a:buFont typeface="Arial" panose="020B0604020202020204" pitchFamily="34" charset="0"/>
              <a:buChar char="•"/>
            </a:pPr>
            <a:r>
              <a:rPr lang="sv-SE" sz="1500" dirty="0">
                <a:latin typeface="Corbel Light" panose="020B0303020204020204" pitchFamily="34" charset="0"/>
              </a:rPr>
              <a:t>Strategisk kultur- och miljöutveckling</a:t>
            </a:r>
          </a:p>
          <a:p>
            <a:pPr marL="817200" lvl="1" indent="-360000">
              <a:spcAft>
                <a:spcPts val="600"/>
              </a:spcAft>
              <a:buFont typeface="Arial" panose="020B0604020202020204" pitchFamily="34" charset="0"/>
              <a:buChar char="•"/>
            </a:pPr>
            <a:r>
              <a:rPr lang="sv-SE" sz="1500" dirty="0">
                <a:latin typeface="Corbel Light" panose="020B0303020204020204" pitchFamily="34" charset="0"/>
              </a:rPr>
              <a:t>EU- och internationella frågor</a:t>
            </a:r>
          </a:p>
          <a:p>
            <a:pPr marL="817200" lvl="1" indent="-360000">
              <a:spcAft>
                <a:spcPts val="600"/>
              </a:spcAft>
              <a:buFont typeface="Arial" panose="020B0604020202020204" pitchFamily="34" charset="0"/>
              <a:buChar char="•"/>
            </a:pPr>
            <a:r>
              <a:rPr lang="sv-SE" sz="1500" dirty="0">
                <a:latin typeface="Corbel Light" panose="020B0303020204020204" pitchFamily="34" charset="0"/>
              </a:rPr>
              <a:t>Forskning och utveckling (FoU)</a:t>
            </a:r>
          </a:p>
          <a:p>
            <a:pPr marL="360000" indent="-360000">
              <a:spcAft>
                <a:spcPts val="600"/>
              </a:spcAft>
              <a:buFont typeface="Arial" panose="020B0604020202020204" pitchFamily="34" charset="0"/>
              <a:buChar char="•"/>
            </a:pPr>
            <a:endParaRPr lang="sv-SE" sz="1500" dirty="0">
              <a:latin typeface="Corbel Light" panose="020B0303020204020204" pitchFamily="34" charset="0"/>
            </a:endParaRPr>
          </a:p>
          <a:p>
            <a:pPr marL="360000" indent="-360000">
              <a:spcAft>
                <a:spcPts val="600"/>
              </a:spcAft>
              <a:buFont typeface="Arial" panose="020B0604020202020204" pitchFamily="34" charset="0"/>
              <a:buChar char="•"/>
            </a:pPr>
            <a:endParaRPr lang="sv-SE" sz="1500" dirty="0">
              <a:latin typeface="Corbel Light" panose="020B0303020204020204" pitchFamily="34" charset="0"/>
            </a:endParaRPr>
          </a:p>
        </p:txBody>
      </p:sp>
      <p:pic>
        <p:nvPicPr>
          <p:cNvPr id="13" name="Bildobjekt 12" descr="En bild som visar cykel, motor&#10;&#10;Automatiskt genererad beskrivning">
            <a:extLst>
              <a:ext uri="{FF2B5EF4-FFF2-40B4-BE49-F238E27FC236}">
                <a16:creationId xmlns:a16="http://schemas.microsoft.com/office/drawing/2014/main" id="{7015A96F-707C-4EC9-91BE-B5BAAD1722A3}"/>
              </a:ext>
            </a:extLst>
          </p:cNvPr>
          <p:cNvPicPr>
            <a:picLocks noChangeAspect="1"/>
          </p:cNvPicPr>
          <p:nvPr/>
        </p:nvPicPr>
        <p:blipFill rotWithShape="1">
          <a:blip r:embed="rId2">
            <a:extLst>
              <a:ext uri="{28A0092B-C50C-407E-A947-70E740481C1C}">
                <a14:useLocalDpi xmlns:a14="http://schemas.microsoft.com/office/drawing/2010/main" val="0"/>
              </a:ext>
            </a:extLst>
          </a:blip>
          <a:srcRect t="9474" b="11016"/>
          <a:stretch/>
        </p:blipFill>
        <p:spPr>
          <a:xfrm>
            <a:off x="0" y="192509"/>
            <a:ext cx="9144000" cy="1615654"/>
          </a:xfrm>
          <a:prstGeom prst="rect">
            <a:avLst/>
          </a:prstGeom>
        </p:spPr>
      </p:pic>
    </p:spTree>
    <p:extLst>
      <p:ext uri="{BB962C8B-B14F-4D97-AF65-F5344CB8AC3E}">
        <p14:creationId xmlns:p14="http://schemas.microsoft.com/office/powerpoint/2010/main" val="226321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7FB7D36-8A45-46D0-A355-A57E8DC3A3F1}" vid="{897E5787-3053-44C4-BC42-FDB63854B8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3920453E073ADF43805BBAB5E29B8F2D" ma:contentTypeVersion="12" ma:contentTypeDescription="Skapa ett nytt dokument." ma:contentTypeScope="" ma:versionID="e5f16cc225d04a6be980ae955cc22d57">
  <xsd:schema xmlns:xsd="http://www.w3.org/2001/XMLSchema" xmlns:xs="http://www.w3.org/2001/XMLSchema" xmlns:p="http://schemas.microsoft.com/office/2006/metadata/properties" xmlns:ns2="6e792e27-6ec4-40de-b398-dc3e05a3583d" xmlns:ns3="449a9936-50e9-4480-8bbe-5946a43b30f5" targetNamespace="http://schemas.microsoft.com/office/2006/metadata/properties" ma:root="true" ma:fieldsID="809a3ff73a2bea5edce82e3142b34410" ns2:_="" ns3:_="">
    <xsd:import namespace="6e792e27-6ec4-40de-b398-dc3e05a3583d"/>
    <xsd:import namespace="449a9936-50e9-4480-8bbe-5946a43b30f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792e27-6ec4-40de-b398-dc3e05a358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49a9936-50e9-4480-8bbe-5946a43b30f5" elementFormDefault="qualified">
    <xsd:import namespace="http://schemas.microsoft.com/office/2006/documentManagement/types"/>
    <xsd:import namespace="http://schemas.microsoft.com/office/infopath/2007/PartnerControls"/>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E18E01B-74E8-45BF-BD2A-560028EE1270}">
  <ds:schemaRefs>
    <ds:schemaRef ds:uri="http://schemas.microsoft.com/sharepoint/v3/contenttype/forms"/>
  </ds:schemaRefs>
</ds:datastoreItem>
</file>

<file path=customXml/itemProps2.xml><?xml version="1.0" encoding="utf-8"?>
<ds:datastoreItem xmlns:ds="http://schemas.openxmlformats.org/officeDocument/2006/customXml" ds:itemID="{743C7609-F2B6-4CEC-B165-04DFA00FA3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792e27-6ec4-40de-b398-dc3e05a3583d"/>
    <ds:schemaRef ds:uri="449a9936-50e9-4480-8bbe-5946a43b30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AA191E-418B-4610-8763-4529ADD785E4}">
  <ds:schemaRefs>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6e792e27-6ec4-40de-b398-dc3e05a3583d"/>
    <ds:schemaRef ds:uri="http://www.w3.org/XML/1998/namespace"/>
    <ds:schemaRef ds:uri="http://schemas.microsoft.com/office/infopath/2007/PartnerControls"/>
    <ds:schemaRef ds:uri="449a9936-50e9-4480-8bbe-5946a43b30f5"/>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PowerPoint MALL liggande 2020</Template>
  <TotalTime>327</TotalTime>
  <Words>589</Words>
  <Application>Microsoft Office PowerPoint</Application>
  <PresentationFormat>Bildspel på skärmen (4:3)</PresentationFormat>
  <Paragraphs>51</Paragraphs>
  <Slides>7</Slides>
  <Notes>1</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7</vt:i4>
      </vt:variant>
    </vt:vector>
  </HeadingPairs>
  <TitlesOfParts>
    <vt:vector size="13" baseType="lpstr">
      <vt:lpstr>Arial</vt:lpstr>
      <vt:lpstr>Calibri</vt:lpstr>
      <vt:lpstr>Calibri Light</vt:lpstr>
      <vt:lpstr>Corbel</vt:lpstr>
      <vt:lpstr>Corbel Light</vt:lpstr>
      <vt:lpstr>Office-tema</vt:lpstr>
      <vt:lpstr>PowerPoint-presentation</vt:lpstr>
      <vt:lpstr>Uppdrag </vt:lpstr>
      <vt:lpstr>Vi verkar genom att… </vt:lpstr>
      <vt:lpstr>VästKom fokuserar på…</vt:lpstr>
      <vt:lpstr>VästKom fokuserar på…</vt:lpstr>
      <vt:lpstr>VästKom fokuserar på…</vt:lpstr>
      <vt:lpstr>VästKom fokuserar på…</vt:lpstr>
    </vt:vector>
  </TitlesOfParts>
  <Company>Sigma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Ann-Charlotte Järnström</dc:creator>
  <cp:lastModifiedBy>Johanna Hansson</cp:lastModifiedBy>
  <cp:revision>4</cp:revision>
  <dcterms:created xsi:type="dcterms:W3CDTF">2020-06-11T10:16:01Z</dcterms:created>
  <dcterms:modified xsi:type="dcterms:W3CDTF">2020-08-25T11:21:39Z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0x0101003920453E073ADF43805BBAB5E29B8F2D</vt:lpwstr>
  </property>
</Properties>
</file>