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g.kommun\dfs\ADMHomeFolders\GUNAUG\Distansm&#246;te\Statistik\minuter%20m&#246;t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ill%20USB\Distansm&#246;te\Statistik\Statistik%20distansm&#246;ten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ill%20USB\Distansm&#246;te\Statistik\Statistik%20distansm&#246;ten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ill%20USB\Distansm&#246;te\Statistik\Statistik%20distansm&#246;ten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g.kommun\dfs\ADMHomeFolders\GUNAUG\Distansm&#246;te\Statistik\Statistik%20distansm&#246;ten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2761930439371"/>
          <c:y val="0.19248931190633947"/>
          <c:w val="0.82297683354333262"/>
          <c:h val="0.80751068809366056"/>
        </c:manualLayout>
      </c:layout>
      <c:pie3DChart>
        <c:varyColors val="1"/>
        <c:ser>
          <c:idx val="0"/>
          <c:order val="0"/>
          <c:tx>
            <c:strRef>
              <c:f>'Sheet 1'!$W$1</c:f>
              <c:strCache>
                <c:ptCount val="1"/>
                <c:pt idx="0">
                  <c:v>Totalt</c:v>
                </c:pt>
              </c:strCache>
            </c:strRef>
          </c:tx>
          <c:explosion val="37"/>
          <c:dPt>
            <c:idx val="0"/>
            <c:bubble3D val="0"/>
            <c:explosion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BC-4906-B271-F9B3A8FD6E06}"/>
              </c:ext>
            </c:extLst>
          </c:dPt>
          <c:dPt>
            <c:idx val="1"/>
            <c:bubble3D val="0"/>
            <c:explosion val="16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BC-4906-B271-F9B3A8FD6E06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BC-4906-B271-F9B3A8FD6E06}"/>
              </c:ext>
            </c:extLst>
          </c:dPt>
          <c:dPt>
            <c:idx val="3"/>
            <c:bubble3D val="0"/>
            <c:explosion val="15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BC-4906-B271-F9B3A8FD6E06}"/>
              </c:ext>
            </c:extLst>
          </c:dPt>
          <c:dPt>
            <c:idx val="4"/>
            <c:bubble3D val="0"/>
            <c:explosion val="1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3BC-4906-B271-F9B3A8FD6E06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3BC-4906-B271-F9B3A8FD6E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3BC-4906-B271-F9B3A8FD6E06}"/>
              </c:ext>
            </c:extLst>
          </c:dPt>
          <c:dLbls>
            <c:dLbl>
              <c:idx val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006298"/>
                  </a:solidFill>
                  <a:round/>
                </a:ln>
                <a:effectLst>
                  <a:outerShdw blurRad="50800" dist="38100" dir="2700000" algn="tl" rotWithShape="0">
                    <a:srgbClr val="006298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3BC-4906-B271-F9B3A8FD6E06}"/>
                </c:ext>
              </c:extLst>
            </c:dLbl>
            <c:dLbl>
              <c:idx val="1"/>
              <c:layout>
                <c:manualLayout>
                  <c:x val="1.4179467561951964E-2"/>
                  <c:y val="0.14101906646244208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006298"/>
                  </a:solidFill>
                  <a:round/>
                </a:ln>
                <a:effectLst>
                  <a:outerShdw blurRad="50800" dist="38100" dir="2700000" algn="tl" rotWithShape="0">
                    <a:srgbClr val="006298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BC-4906-B271-F9B3A8FD6E06}"/>
                </c:ext>
              </c:extLst>
            </c:dLbl>
            <c:dLbl>
              <c:idx val="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006298"/>
                  </a:solidFill>
                  <a:round/>
                </a:ln>
                <a:effectLst>
                  <a:outerShdw blurRad="50800" dist="38100" dir="2700000" algn="tl" rotWithShape="0">
                    <a:srgbClr val="006298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3BC-4906-B271-F9B3A8FD6E06}"/>
                </c:ext>
              </c:extLst>
            </c:dLbl>
            <c:dLbl>
              <c:idx val="3"/>
              <c:layout>
                <c:manualLayout>
                  <c:x val="0.15611844593199375"/>
                  <c:y val="-5.6815560424716909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006298"/>
                  </a:solidFill>
                  <a:round/>
                </a:ln>
                <a:effectLst>
                  <a:outerShdw blurRad="50800" dist="38100" dir="2700000" algn="tl" rotWithShape="0">
                    <a:srgbClr val="006298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BC-4906-B271-F9B3A8FD6E06}"/>
                </c:ext>
              </c:extLst>
            </c:dLbl>
            <c:dLbl>
              <c:idx val="4"/>
              <c:layout>
                <c:manualLayout>
                  <c:x val="-0.12428609705374746"/>
                  <c:y val="8.6420957866724379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006298"/>
                  </a:solidFill>
                  <a:round/>
                </a:ln>
                <a:effectLst>
                  <a:outerShdw blurRad="50800" dist="38100" dir="2700000" algn="tl" rotWithShape="0">
                    <a:srgbClr val="006298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BC-4906-B271-F9B3A8FD6E06}"/>
                </c:ext>
              </c:extLst>
            </c:dLbl>
            <c:dLbl>
              <c:idx val="5"/>
              <c:layout>
                <c:manualLayout>
                  <c:x val="-0.11843094312739996"/>
                  <c:y val="2.0065040422600908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006298"/>
                  </a:solidFill>
                  <a:round/>
                </a:ln>
                <a:effectLst>
                  <a:outerShdw blurRad="50800" dist="38100" dir="2700000" algn="tl" rotWithShape="0">
                    <a:srgbClr val="006298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BC-4906-B271-F9B3A8FD6E06}"/>
                </c:ext>
              </c:extLst>
            </c:dLbl>
            <c:dLbl>
              <c:idx val="6"/>
              <c:layout>
                <c:manualLayout>
                  <c:x val="-3.5663633453883542E-2"/>
                  <c:y val="-6.3955851935089047E-3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006298"/>
                  </a:solidFill>
                  <a:round/>
                </a:ln>
                <a:effectLst>
                  <a:outerShdw blurRad="50800" dist="38100" dir="2700000" algn="tl" rotWithShape="0">
                    <a:srgbClr val="006298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BC-4906-B271-F9B3A8FD6E06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006298"/>
                </a:solidFill>
                <a:round/>
              </a:ln>
              <a:effectLst>
                <a:outerShdw blurRad="50800" dist="38100" dir="2700000" algn="tl" rotWithShape="0">
                  <a:srgbClr val="006298">
                    <a:lumMod val="75000"/>
                    <a:alpha val="40000"/>
                  </a:srgbClr>
                </a:outerShdw>
              </a:effectLst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1'!$V$2:$V$8</c:f>
              <c:strCache>
                <c:ptCount val="7"/>
                <c:pt idx="0">
                  <c:v>5-10 minuter</c:v>
                </c:pt>
                <c:pt idx="1">
                  <c:v>11-20 minuter</c:v>
                </c:pt>
                <c:pt idx="2">
                  <c:v>21-30 minuter</c:v>
                </c:pt>
                <c:pt idx="3">
                  <c:v>31-40 minuter</c:v>
                </c:pt>
                <c:pt idx="4">
                  <c:v>41-50 minuter</c:v>
                </c:pt>
                <c:pt idx="5">
                  <c:v>51-60 minuter</c:v>
                </c:pt>
                <c:pt idx="6">
                  <c:v>mer än 60 minuter</c:v>
                </c:pt>
              </c:strCache>
            </c:strRef>
          </c:cat>
          <c:val>
            <c:numRef>
              <c:f>'Sheet 1'!$W$2:$W$8</c:f>
              <c:numCache>
                <c:formatCode>General</c:formatCode>
                <c:ptCount val="7"/>
                <c:pt idx="0">
                  <c:v>39</c:v>
                </c:pt>
                <c:pt idx="1">
                  <c:v>399</c:v>
                </c:pt>
                <c:pt idx="2">
                  <c:v>941</c:v>
                </c:pt>
                <c:pt idx="3">
                  <c:v>706</c:v>
                </c:pt>
                <c:pt idx="4">
                  <c:v>302</c:v>
                </c:pt>
                <c:pt idx="5">
                  <c:v>121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BC-4906-B271-F9B3A8FD6E0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Trend!$A$3</c:f>
              <c:strCache>
                <c:ptCount val="1"/>
                <c:pt idx="0">
                  <c:v>Alingsås lasarett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Trend!$B$1:$M$2</c:f>
              <c:multiLvlStrCache>
                <c:ptCount val="5"/>
                <c:lvl>
                  <c:pt idx="0">
                    <c:v>maj</c:v>
                  </c:pt>
                  <c:pt idx="1">
                    <c:v>aug</c:v>
                  </c:pt>
                  <c:pt idx="2">
                    <c:v>nov</c:v>
                  </c:pt>
                  <c:pt idx="3">
                    <c:v>feb</c:v>
                  </c:pt>
                  <c:pt idx="4">
                    <c:v>april</c:v>
                  </c:pt>
                </c:lvl>
                <c:lvl>
                  <c:pt idx="0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Trend!$B$3:$M$3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18</c:v>
                </c:pt>
                <c:pt idx="3">
                  <c:v>26</c:v>
                </c:pt>
                <c:pt idx="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7-443E-97C6-7E5D0F6D4AFF}"/>
            </c:ext>
          </c:extLst>
        </c:ser>
        <c:ser>
          <c:idx val="1"/>
          <c:order val="1"/>
          <c:tx>
            <c:strRef>
              <c:f>Trend!$A$4</c:f>
              <c:strCache>
                <c:ptCount val="1"/>
                <c:pt idx="0">
                  <c:v>Skaraborgs sjukhus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Trend!$B$1:$M$2</c:f>
              <c:multiLvlStrCache>
                <c:ptCount val="5"/>
                <c:lvl>
                  <c:pt idx="0">
                    <c:v>maj</c:v>
                  </c:pt>
                  <c:pt idx="1">
                    <c:v>aug</c:v>
                  </c:pt>
                  <c:pt idx="2">
                    <c:v>nov</c:v>
                  </c:pt>
                  <c:pt idx="3">
                    <c:v>feb</c:v>
                  </c:pt>
                  <c:pt idx="4">
                    <c:v>april</c:v>
                  </c:pt>
                </c:lvl>
                <c:lvl>
                  <c:pt idx="0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Trend!$B$4:$M$4</c:f>
              <c:numCache>
                <c:formatCode>General</c:formatCode>
                <c:ptCount val="5"/>
                <c:pt idx="0">
                  <c:v>33</c:v>
                </c:pt>
                <c:pt idx="1">
                  <c:v>14</c:v>
                </c:pt>
                <c:pt idx="2">
                  <c:v>15</c:v>
                </c:pt>
                <c:pt idx="3">
                  <c:v>49</c:v>
                </c:pt>
                <c:pt idx="4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77-443E-97C6-7E5D0F6D4AFF}"/>
            </c:ext>
          </c:extLst>
        </c:ser>
        <c:ser>
          <c:idx val="2"/>
          <c:order val="2"/>
          <c:tx>
            <c:strRef>
              <c:f>Trend!$A$5</c:f>
              <c:strCache>
                <c:ptCount val="1"/>
                <c:pt idx="0">
                  <c:v>NU-Sjukvården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Trend!$B$1:$M$2</c:f>
              <c:multiLvlStrCache>
                <c:ptCount val="5"/>
                <c:lvl>
                  <c:pt idx="0">
                    <c:v>maj</c:v>
                  </c:pt>
                  <c:pt idx="1">
                    <c:v>aug</c:v>
                  </c:pt>
                  <c:pt idx="2">
                    <c:v>nov</c:v>
                  </c:pt>
                  <c:pt idx="3">
                    <c:v>feb</c:v>
                  </c:pt>
                  <c:pt idx="4">
                    <c:v>april</c:v>
                  </c:pt>
                </c:lvl>
                <c:lvl>
                  <c:pt idx="0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Trend!$B$5:$M$5</c:f>
              <c:numCache>
                <c:formatCode>General</c:formatCode>
                <c:ptCount val="5"/>
                <c:pt idx="0">
                  <c:v>287</c:v>
                </c:pt>
                <c:pt idx="1">
                  <c:v>319</c:v>
                </c:pt>
                <c:pt idx="2">
                  <c:v>344</c:v>
                </c:pt>
                <c:pt idx="3">
                  <c:v>340</c:v>
                </c:pt>
                <c:pt idx="4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77-443E-97C6-7E5D0F6D4AFF}"/>
            </c:ext>
          </c:extLst>
        </c:ser>
        <c:ser>
          <c:idx val="3"/>
          <c:order val="3"/>
          <c:tx>
            <c:strRef>
              <c:f>Trend!$A$6</c:f>
              <c:strCache>
                <c:ptCount val="1"/>
                <c:pt idx="0">
                  <c:v>Kungälvs sjukhus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Trend!$B$1:$M$2</c:f>
              <c:multiLvlStrCache>
                <c:ptCount val="5"/>
                <c:lvl>
                  <c:pt idx="0">
                    <c:v>maj</c:v>
                  </c:pt>
                  <c:pt idx="1">
                    <c:v>aug</c:v>
                  </c:pt>
                  <c:pt idx="2">
                    <c:v>nov</c:v>
                  </c:pt>
                  <c:pt idx="3">
                    <c:v>feb</c:v>
                  </c:pt>
                  <c:pt idx="4">
                    <c:v>april</c:v>
                  </c:pt>
                </c:lvl>
                <c:lvl>
                  <c:pt idx="0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Trend!$B$6:$M$6</c:f>
              <c:numCache>
                <c:formatCode>General</c:formatCode>
                <c:ptCount val="5"/>
                <c:pt idx="0">
                  <c:v>4</c:v>
                </c:pt>
                <c:pt idx="1">
                  <c:v>28</c:v>
                </c:pt>
                <c:pt idx="2">
                  <c:v>39</c:v>
                </c:pt>
                <c:pt idx="3">
                  <c:v>57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77-443E-97C6-7E5D0F6D4AFF}"/>
            </c:ext>
          </c:extLst>
        </c:ser>
        <c:ser>
          <c:idx val="4"/>
          <c:order val="4"/>
          <c:tx>
            <c:strRef>
              <c:f>Trend!$A$7</c:f>
              <c:strCache>
                <c:ptCount val="1"/>
                <c:pt idx="0">
                  <c:v>Sahlgrenska sjukhuset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Trend!$B$1:$M$2</c:f>
              <c:multiLvlStrCache>
                <c:ptCount val="5"/>
                <c:lvl>
                  <c:pt idx="0">
                    <c:v>maj</c:v>
                  </c:pt>
                  <c:pt idx="1">
                    <c:v>aug</c:v>
                  </c:pt>
                  <c:pt idx="2">
                    <c:v>nov</c:v>
                  </c:pt>
                  <c:pt idx="3">
                    <c:v>feb</c:v>
                  </c:pt>
                  <c:pt idx="4">
                    <c:v>april</c:v>
                  </c:pt>
                </c:lvl>
                <c:lvl>
                  <c:pt idx="0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Trend!$B$7:$M$7</c:f>
              <c:numCache>
                <c:formatCode>General</c:formatCode>
                <c:ptCount val="5"/>
                <c:pt idx="2">
                  <c:v>20</c:v>
                </c:pt>
                <c:pt idx="3">
                  <c:v>33</c:v>
                </c:pt>
                <c:pt idx="4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B77-443E-97C6-7E5D0F6D4AFF}"/>
            </c:ext>
          </c:extLst>
        </c:ser>
        <c:ser>
          <c:idx val="5"/>
          <c:order val="5"/>
          <c:tx>
            <c:strRef>
              <c:f>Trend!$A$8</c:f>
              <c:strCache>
                <c:ptCount val="1"/>
                <c:pt idx="0">
                  <c:v>Östra sjukhuset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Trend!$B$1:$M$2</c:f>
              <c:multiLvlStrCache>
                <c:ptCount val="5"/>
                <c:lvl>
                  <c:pt idx="0">
                    <c:v>maj</c:v>
                  </c:pt>
                  <c:pt idx="1">
                    <c:v>aug</c:v>
                  </c:pt>
                  <c:pt idx="2">
                    <c:v>nov</c:v>
                  </c:pt>
                  <c:pt idx="3">
                    <c:v>feb</c:v>
                  </c:pt>
                  <c:pt idx="4">
                    <c:v>april</c:v>
                  </c:pt>
                </c:lvl>
                <c:lvl>
                  <c:pt idx="0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Trend!$B$8:$M$8</c:f>
              <c:numCache>
                <c:formatCode>General</c:formatCode>
                <c:ptCount val="5"/>
                <c:pt idx="2">
                  <c:v>35</c:v>
                </c:pt>
                <c:pt idx="3">
                  <c:v>60</c:v>
                </c:pt>
                <c:pt idx="4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B77-443E-97C6-7E5D0F6D4AFF}"/>
            </c:ext>
          </c:extLst>
        </c:ser>
        <c:ser>
          <c:idx val="6"/>
          <c:order val="6"/>
          <c:tx>
            <c:strRef>
              <c:f>Trend!$A$9</c:f>
              <c:strCache>
                <c:ptCount val="1"/>
                <c:pt idx="0">
                  <c:v>Mölndals sjukhus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Trend!$B$1:$M$2</c:f>
              <c:multiLvlStrCache>
                <c:ptCount val="5"/>
                <c:lvl>
                  <c:pt idx="0">
                    <c:v>maj</c:v>
                  </c:pt>
                  <c:pt idx="1">
                    <c:v>aug</c:v>
                  </c:pt>
                  <c:pt idx="2">
                    <c:v>nov</c:v>
                  </c:pt>
                  <c:pt idx="3">
                    <c:v>feb</c:v>
                  </c:pt>
                  <c:pt idx="4">
                    <c:v>april</c:v>
                  </c:pt>
                </c:lvl>
                <c:lvl>
                  <c:pt idx="0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Trend!$B$9:$M$9</c:f>
              <c:numCache>
                <c:formatCode>General</c:formatCode>
                <c:ptCount val="5"/>
                <c:pt idx="2">
                  <c:v>50</c:v>
                </c:pt>
                <c:pt idx="3">
                  <c:v>51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B77-443E-97C6-7E5D0F6D4AFF}"/>
            </c:ext>
          </c:extLst>
        </c:ser>
        <c:ser>
          <c:idx val="7"/>
          <c:order val="7"/>
          <c:tx>
            <c:strRef>
              <c:f>Trend!$A$10</c:f>
              <c:strCache>
                <c:ptCount val="1"/>
                <c:pt idx="0">
                  <c:v>Södra Älvsborgs sjukhus - totalt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Trend!$B$1:$M$2</c:f>
              <c:multiLvlStrCache>
                <c:ptCount val="5"/>
                <c:lvl>
                  <c:pt idx="0">
                    <c:v>maj</c:v>
                  </c:pt>
                  <c:pt idx="1">
                    <c:v>aug</c:v>
                  </c:pt>
                  <c:pt idx="2">
                    <c:v>nov</c:v>
                  </c:pt>
                  <c:pt idx="3">
                    <c:v>feb</c:v>
                  </c:pt>
                  <c:pt idx="4">
                    <c:v>april</c:v>
                  </c:pt>
                </c:lvl>
                <c:lvl>
                  <c:pt idx="0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Trend!$B$10:$M$10</c:f>
              <c:numCache>
                <c:formatCode>General</c:formatCode>
                <c:ptCount val="5"/>
                <c:pt idx="0">
                  <c:v>35</c:v>
                </c:pt>
                <c:pt idx="1">
                  <c:v>72</c:v>
                </c:pt>
                <c:pt idx="2">
                  <c:v>119</c:v>
                </c:pt>
                <c:pt idx="3">
                  <c:v>186</c:v>
                </c:pt>
                <c:pt idx="4">
                  <c:v>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B77-443E-97C6-7E5D0F6D4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261864"/>
        <c:axId val="359262648"/>
      </c:lineChart>
      <c:catAx>
        <c:axId val="35926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9262648"/>
        <c:crosses val="autoZero"/>
        <c:auto val="1"/>
        <c:lblAlgn val="ctr"/>
        <c:lblOffset val="100"/>
        <c:noMultiLvlLbl val="0"/>
      </c:catAx>
      <c:valAx>
        <c:axId val="359262648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926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Primärvård!$A$14</c:f>
              <c:strCache>
                <c:ptCount val="1"/>
                <c:pt idx="0">
                  <c:v>Södra Älvsborg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Primärvård!$B$12:$E$13</c:f>
              <c:multiLvlStrCache>
                <c:ptCount val="4"/>
                <c:lvl>
                  <c:pt idx="0">
                    <c:v>aug</c:v>
                  </c:pt>
                  <c:pt idx="1">
                    <c:v>nov</c:v>
                  </c:pt>
                  <c:pt idx="2">
                    <c:v>feb</c:v>
                  </c:pt>
                  <c:pt idx="3">
                    <c:v>april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</c:lvl>
              </c:multiLvlStrCache>
            </c:multiLvlStrRef>
          </c:cat>
          <c:val>
            <c:numRef>
              <c:f>Primärvård!$B$14:$E$14</c:f>
              <c:numCache>
                <c:formatCode>General</c:formatCode>
                <c:ptCount val="4"/>
                <c:pt idx="0">
                  <c:v>5</c:v>
                </c:pt>
                <c:pt idx="1">
                  <c:v>66</c:v>
                </c:pt>
                <c:pt idx="2">
                  <c:v>126</c:v>
                </c:pt>
                <c:pt idx="3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D6-4DD6-A7DC-C88720AF4715}"/>
            </c:ext>
          </c:extLst>
        </c:ser>
        <c:ser>
          <c:idx val="1"/>
          <c:order val="1"/>
          <c:tx>
            <c:strRef>
              <c:f>Primärvård!$A$15</c:f>
              <c:strCache>
                <c:ptCount val="1"/>
                <c:pt idx="0">
                  <c:v>Skaraborg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Primärvård!$B$12:$E$13</c:f>
              <c:multiLvlStrCache>
                <c:ptCount val="4"/>
                <c:lvl>
                  <c:pt idx="0">
                    <c:v>aug</c:v>
                  </c:pt>
                  <c:pt idx="1">
                    <c:v>nov</c:v>
                  </c:pt>
                  <c:pt idx="2">
                    <c:v>feb</c:v>
                  </c:pt>
                  <c:pt idx="3">
                    <c:v>april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</c:lvl>
              </c:multiLvlStrCache>
            </c:multiLvlStrRef>
          </c:cat>
          <c:val>
            <c:numRef>
              <c:f>Primärvård!$B$15:$E$15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14</c:v>
                </c:pt>
                <c:pt idx="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D6-4DD6-A7DC-C88720AF4715}"/>
            </c:ext>
          </c:extLst>
        </c:ser>
        <c:ser>
          <c:idx val="2"/>
          <c:order val="2"/>
          <c:tx>
            <c:strRef>
              <c:f>Primärvård!$A$16</c:f>
              <c:strCache>
                <c:ptCount val="1"/>
                <c:pt idx="0">
                  <c:v>Fyrbodal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Primärvård!$B$12:$E$13</c:f>
              <c:multiLvlStrCache>
                <c:ptCount val="4"/>
                <c:lvl>
                  <c:pt idx="0">
                    <c:v>aug</c:v>
                  </c:pt>
                  <c:pt idx="1">
                    <c:v>nov</c:v>
                  </c:pt>
                  <c:pt idx="2">
                    <c:v>feb</c:v>
                  </c:pt>
                  <c:pt idx="3">
                    <c:v>april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</c:lvl>
              </c:multiLvlStrCache>
            </c:multiLvlStrRef>
          </c:cat>
          <c:val>
            <c:numRef>
              <c:f>Primärvård!$B$16:$E$16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85</c:v>
                </c:pt>
                <c:pt idx="3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D6-4DD6-A7DC-C88720AF4715}"/>
            </c:ext>
          </c:extLst>
        </c:ser>
        <c:ser>
          <c:idx val="3"/>
          <c:order val="3"/>
          <c:tx>
            <c:strRef>
              <c:f>Primärvård!$A$17</c:f>
              <c:strCache>
                <c:ptCount val="1"/>
                <c:pt idx="0">
                  <c:v>SIMBA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Primärvård!$B$12:$E$13</c:f>
              <c:multiLvlStrCache>
                <c:ptCount val="4"/>
                <c:lvl>
                  <c:pt idx="0">
                    <c:v>aug</c:v>
                  </c:pt>
                  <c:pt idx="1">
                    <c:v>nov</c:v>
                  </c:pt>
                  <c:pt idx="2">
                    <c:v>feb</c:v>
                  </c:pt>
                  <c:pt idx="3">
                    <c:v>april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</c:lvl>
              </c:multiLvlStrCache>
            </c:multiLvlStrRef>
          </c:cat>
          <c:val>
            <c:numRef>
              <c:f>Primärvård!$B$17:$E$17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D6-4DD6-A7DC-C88720AF4715}"/>
            </c:ext>
          </c:extLst>
        </c:ser>
        <c:ser>
          <c:idx val="4"/>
          <c:order val="4"/>
          <c:tx>
            <c:strRef>
              <c:f>Primärvård!$A$18</c:f>
              <c:strCache>
                <c:ptCount val="1"/>
                <c:pt idx="0">
                  <c:v>SAMLA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Primärvård!$B$12:$E$13</c:f>
              <c:multiLvlStrCache>
                <c:ptCount val="4"/>
                <c:lvl>
                  <c:pt idx="0">
                    <c:v>aug</c:v>
                  </c:pt>
                  <c:pt idx="1">
                    <c:v>nov</c:v>
                  </c:pt>
                  <c:pt idx="2">
                    <c:v>feb</c:v>
                  </c:pt>
                  <c:pt idx="3">
                    <c:v>april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</c:lvl>
              </c:multiLvlStrCache>
            </c:multiLvlStrRef>
          </c:cat>
          <c:val>
            <c:numRef>
              <c:f>Primärvård!$B$18:$E$18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D6-4DD6-A7DC-C88720AF4715}"/>
            </c:ext>
          </c:extLst>
        </c:ser>
        <c:ser>
          <c:idx val="5"/>
          <c:order val="5"/>
          <c:tx>
            <c:strRef>
              <c:f>Primärvård!$A$19</c:f>
              <c:strCache>
                <c:ptCount val="1"/>
                <c:pt idx="0">
                  <c:v>Göteborgsområdet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Primärvård!$B$12:$E$13</c:f>
              <c:multiLvlStrCache>
                <c:ptCount val="4"/>
                <c:lvl>
                  <c:pt idx="0">
                    <c:v>aug</c:v>
                  </c:pt>
                  <c:pt idx="1">
                    <c:v>nov</c:v>
                  </c:pt>
                  <c:pt idx="2">
                    <c:v>feb</c:v>
                  </c:pt>
                  <c:pt idx="3">
                    <c:v>april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</c:lvl>
              </c:multiLvlStrCache>
            </c:multiLvlStrRef>
          </c:cat>
          <c:val>
            <c:numRef>
              <c:f>Primärvård!$B$19:$E$19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D6-4DD6-A7DC-C88720AF4715}"/>
            </c:ext>
          </c:extLst>
        </c:ser>
        <c:ser>
          <c:idx val="6"/>
          <c:order val="6"/>
          <c:tx>
            <c:strRef>
              <c:f>Primärvård!$A$20</c:f>
              <c:strCache>
                <c:ptCount val="1"/>
                <c:pt idx="0">
                  <c:v>Stadsdelsförvaltningar Gbg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Primärvård!$B$12:$E$13</c:f>
              <c:multiLvlStrCache>
                <c:ptCount val="4"/>
                <c:lvl>
                  <c:pt idx="0">
                    <c:v>aug</c:v>
                  </c:pt>
                  <c:pt idx="1">
                    <c:v>nov</c:v>
                  </c:pt>
                  <c:pt idx="2">
                    <c:v>feb</c:v>
                  </c:pt>
                  <c:pt idx="3">
                    <c:v>april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</c:lvl>
              </c:multiLvlStrCache>
            </c:multiLvlStrRef>
          </c:cat>
          <c:val>
            <c:numRef>
              <c:f>Primärvård!$B$20:$E$20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55</c:v>
                </c:pt>
                <c:pt idx="3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D6-4DD6-A7DC-C88720AF4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7171624"/>
        <c:axId val="707169664"/>
      </c:lineChart>
      <c:catAx>
        <c:axId val="70717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7169664"/>
        <c:crosses val="autoZero"/>
        <c:auto val="1"/>
        <c:lblAlgn val="ctr"/>
        <c:lblOffset val="100"/>
        <c:noMultiLvlLbl val="0"/>
      </c:catAx>
      <c:valAx>
        <c:axId val="707169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717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78902403049757"/>
          <c:y val="3.0691964285714284E-2"/>
          <c:w val="0.59767296739204434"/>
          <c:h val="0.889043605877390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'Procent Primärvårdens deltagand'!$H$3</c:f>
              <c:strCache>
                <c:ptCount val="1"/>
                <c:pt idx="0">
                  <c:v>Totalt antal registrerade distansmöten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'Procent Primärvårdens deltagand'!$G$4:$G$9</c:f>
              <c:strCache>
                <c:ptCount val="6"/>
                <c:pt idx="0">
                  <c:v>Alingsås lasarett</c:v>
                </c:pt>
                <c:pt idx="1">
                  <c:v>Skaraborgs sjukhus</c:v>
                </c:pt>
                <c:pt idx="2">
                  <c:v>NU-Sjukvården</c:v>
                </c:pt>
                <c:pt idx="3">
                  <c:v>Kungälvs sjukhus</c:v>
                </c:pt>
                <c:pt idx="4">
                  <c:v>Sahlgrenska sjukhuset-alla</c:v>
                </c:pt>
                <c:pt idx="5">
                  <c:v>Södra Älvsborgs sjukhus </c:v>
                </c:pt>
              </c:strCache>
            </c:strRef>
          </c:cat>
          <c:val>
            <c:numRef>
              <c:f>'Procent Primärvårdens deltagand'!$H$4:$H$9</c:f>
              <c:numCache>
                <c:formatCode>General</c:formatCode>
                <c:ptCount val="6"/>
                <c:pt idx="0">
                  <c:v>17</c:v>
                </c:pt>
                <c:pt idx="1">
                  <c:v>51</c:v>
                </c:pt>
                <c:pt idx="2">
                  <c:v>153</c:v>
                </c:pt>
                <c:pt idx="3">
                  <c:v>42</c:v>
                </c:pt>
                <c:pt idx="4">
                  <c:v>199</c:v>
                </c:pt>
                <c:pt idx="5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E-4894-8E86-6C2447BB65BE}"/>
            </c:ext>
          </c:extLst>
        </c:ser>
        <c:ser>
          <c:idx val="1"/>
          <c:order val="1"/>
          <c:tx>
            <c:strRef>
              <c:f>'Procent Primärvårdens deltagand'!$I$3</c:f>
              <c:strCache>
                <c:ptCount val="1"/>
                <c:pt idx="0">
                  <c:v>Primärvårdens deltagande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'Procent Primärvårdens deltagand'!$G$4:$G$9</c:f>
              <c:strCache>
                <c:ptCount val="6"/>
                <c:pt idx="0">
                  <c:v>Alingsås lasarett</c:v>
                </c:pt>
                <c:pt idx="1">
                  <c:v>Skaraborgs sjukhus</c:v>
                </c:pt>
                <c:pt idx="2">
                  <c:v>NU-Sjukvården</c:v>
                </c:pt>
                <c:pt idx="3">
                  <c:v>Kungälvs sjukhus</c:v>
                </c:pt>
                <c:pt idx="4">
                  <c:v>Sahlgrenska sjukhuset-alla</c:v>
                </c:pt>
                <c:pt idx="5">
                  <c:v>Södra Älvsborgs sjukhus </c:v>
                </c:pt>
              </c:strCache>
            </c:strRef>
          </c:cat>
          <c:val>
            <c:numRef>
              <c:f>'Procent Primärvårdens deltagand'!$I$4:$I$9</c:f>
              <c:numCache>
                <c:formatCode>General</c:formatCode>
                <c:ptCount val="6"/>
                <c:pt idx="0">
                  <c:v>10</c:v>
                </c:pt>
                <c:pt idx="1">
                  <c:v>30</c:v>
                </c:pt>
                <c:pt idx="2">
                  <c:v>77</c:v>
                </c:pt>
                <c:pt idx="3">
                  <c:v>9</c:v>
                </c:pt>
                <c:pt idx="4">
                  <c:v>81</c:v>
                </c:pt>
                <c:pt idx="5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CE-4894-8E86-6C2447BB6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7172800"/>
        <c:axId val="707170056"/>
      </c:barChart>
      <c:catAx>
        <c:axId val="70717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7170056"/>
        <c:crosses val="autoZero"/>
        <c:auto val="1"/>
        <c:lblAlgn val="ctr"/>
        <c:lblOffset val="100"/>
        <c:noMultiLvlLbl val="0"/>
      </c:catAx>
      <c:valAx>
        <c:axId val="707170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71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51530152665829"/>
          <c:y val="0.44279145282620924"/>
          <c:w val="0.19848466798278458"/>
          <c:h val="0.36274298720472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77866184562244245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BEC-49AB-8D6C-942544EAD3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BEC-49AB-8D6C-942544EAD3BC}"/>
              </c:ext>
            </c:extLst>
          </c:dPt>
          <c:dPt>
            <c:idx val="2"/>
            <c:bubble3D val="0"/>
            <c:explosion val="16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BEC-49AB-8D6C-942544EAD3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BEC-49AB-8D6C-942544EAD3BC}"/>
              </c:ext>
            </c:extLst>
          </c:dPt>
          <c:dPt>
            <c:idx val="4"/>
            <c:bubble3D val="0"/>
            <c:explosion val="37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BEC-49AB-8D6C-942544EAD3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BEC-49AB-8D6C-942544EAD3BC}"/>
              </c:ext>
            </c:extLst>
          </c:dPt>
          <c:dPt>
            <c:idx val="6"/>
            <c:bubble3D val="0"/>
            <c:explosion val="19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BEC-49AB-8D6C-942544EAD3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0BEC-49AB-8D6C-942544EAD3B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0BEC-49AB-8D6C-942544EAD3B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0BEC-49AB-8D6C-942544EAD3BC}"/>
              </c:ext>
            </c:extLst>
          </c:dPt>
          <c:dPt>
            <c:idx val="10"/>
            <c:bubble3D val="0"/>
            <c:explosion val="22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0BEC-49AB-8D6C-942544EAD3BC}"/>
              </c:ext>
            </c:extLst>
          </c:dPt>
          <c:dPt>
            <c:idx val="11"/>
            <c:bubble3D val="0"/>
            <c:explosion val="24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0BEC-49AB-8D6C-942544EAD3BC}"/>
              </c:ext>
            </c:extLst>
          </c:dPt>
          <c:dLbls>
            <c:dLbl>
              <c:idx val="0"/>
              <c:layout>
                <c:manualLayout>
                  <c:x val="0.1260767716535432"/>
                  <c:y val="6.95246427529889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EC-49AB-8D6C-942544EAD3BC}"/>
                </c:ext>
              </c:extLst>
            </c:dLbl>
            <c:dLbl>
              <c:idx val="1"/>
              <c:layout>
                <c:manualLayout>
                  <c:x val="-7.1001093613298386E-2"/>
                  <c:y val="0.139077354913969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EC-49AB-8D6C-942544EAD3BC}"/>
                </c:ext>
              </c:extLst>
            </c:dLbl>
            <c:dLbl>
              <c:idx val="3"/>
              <c:layout>
                <c:manualLayout>
                  <c:x val="-3.3907699037620399E-2"/>
                  <c:y val="-0.141648804316127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EC-49AB-8D6C-942544EAD3BC}"/>
                </c:ext>
              </c:extLst>
            </c:dLbl>
            <c:dLbl>
              <c:idx val="5"/>
              <c:layout>
                <c:manualLayout>
                  <c:x val="5.3806211723534558E-2"/>
                  <c:y val="-0.170449839603382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EC-49AB-8D6C-942544EAD3BC}"/>
                </c:ext>
              </c:extLst>
            </c:dLbl>
            <c:dLbl>
              <c:idx val="7"/>
              <c:layout>
                <c:manualLayout>
                  <c:x val="8.3762685914260698E-2"/>
                  <c:y val="3.22269612131817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EC-49AB-8D6C-942544EAD3BC}"/>
                </c:ext>
              </c:extLst>
            </c:dLbl>
            <c:dLbl>
              <c:idx val="8"/>
              <c:layout>
                <c:manualLayout>
                  <c:x val="-2.1447069116360455E-2"/>
                  <c:y val="-3.50714494021580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EC-49AB-8D6C-942544EAD3BC}"/>
                </c:ext>
              </c:extLst>
            </c:dLbl>
            <c:dLbl>
              <c:idx val="9"/>
              <c:layout>
                <c:manualLayout>
                  <c:x val="-2.0219597550306209E-2"/>
                  <c:y val="5.730169145523433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EC-49AB-8D6C-942544EAD3BC}"/>
                </c:ext>
              </c:extLst>
            </c:dLbl>
            <c:dLbl>
              <c:idx val="10"/>
              <c:layout>
                <c:manualLayout>
                  <c:x val="7.6785214348206468E-2"/>
                  <c:y val="8.75729075532225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EC-49AB-8D6C-942544EAD3BC}"/>
                </c:ext>
              </c:extLst>
            </c:dLbl>
            <c:dLbl>
              <c:idx val="11"/>
              <c:layout>
                <c:manualLayout>
                  <c:x val="2.8370297462817096E-2"/>
                  <c:y val="0.126180008748906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BEC-49AB-8D6C-942544EAD3B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'Orsak och tid'!$A$2:$A$13</c:f>
              <c:strCache>
                <c:ptCount val="12"/>
                <c:pt idx="0">
                  <c:v>Avbrott</c:v>
                </c:pt>
                <c:pt idx="1">
                  <c:v>Bild</c:v>
                </c:pt>
                <c:pt idx="2">
                  <c:v>Ljud</c:v>
                </c:pt>
                <c:pt idx="3">
                  <c:v>Övrig teknik</c:v>
                </c:pt>
                <c:pt idx="4">
                  <c:v>Handhavandefel </c:v>
                </c:pt>
                <c:pt idx="5">
                  <c:v>Fel utrustning</c:v>
                </c:pt>
                <c:pt idx="6">
                  <c:v>Uppkoppling</c:v>
                </c:pt>
                <c:pt idx="7">
                  <c:v>Patient/Närstående</c:v>
                </c:pt>
                <c:pt idx="8">
                  <c:v>VGR-IT problem</c:v>
                </c:pt>
                <c:pt idx="10">
                  <c:v>Ljud - handhavande</c:v>
                </c:pt>
                <c:pt idx="11">
                  <c:v>Bra möte</c:v>
                </c:pt>
              </c:strCache>
            </c:strRef>
          </c:cat>
          <c:val>
            <c:numRef>
              <c:f>'Orsak och tid'!$E$2:$E$13</c:f>
              <c:numCache>
                <c:formatCode>General</c:formatCode>
                <c:ptCount val="12"/>
                <c:pt idx="0">
                  <c:v>2</c:v>
                </c:pt>
                <c:pt idx="1">
                  <c:v>17</c:v>
                </c:pt>
                <c:pt idx="2">
                  <c:v>41</c:v>
                </c:pt>
                <c:pt idx="3">
                  <c:v>5</c:v>
                </c:pt>
                <c:pt idx="4">
                  <c:v>14</c:v>
                </c:pt>
                <c:pt idx="5">
                  <c:v>6</c:v>
                </c:pt>
                <c:pt idx="6">
                  <c:v>22</c:v>
                </c:pt>
                <c:pt idx="7">
                  <c:v>10</c:v>
                </c:pt>
                <c:pt idx="8">
                  <c:v>3</c:v>
                </c:pt>
                <c:pt idx="10">
                  <c:v>14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BEC-49AB-8D6C-942544EAD3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9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63500"/>
    </a:effectLst>
  </c:spPr>
  <c:txPr>
    <a:bodyPr/>
    <a:lstStyle/>
    <a:p>
      <a:pPr>
        <a:defRPr sz="12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68AFA-76CB-41FC-9865-C7BC6F95BDA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AED6080-7E9E-49A7-92BA-59C21D759D9E}">
      <dgm:prSet/>
      <dgm:spPr/>
      <dgm:t>
        <a:bodyPr/>
        <a:lstStyle/>
        <a:p>
          <a:pPr rtl="0"/>
          <a:r>
            <a:rPr lang="sv-SE" b="1" dirty="0"/>
            <a:t>Mötesstruktur</a:t>
          </a:r>
          <a:endParaRPr lang="sv-SE" dirty="0"/>
        </a:p>
      </dgm:t>
    </dgm:pt>
    <dgm:pt modelId="{56215292-123B-4D17-BA72-1A2D50A36DDB}" type="parTrans" cxnId="{3118AC1F-7DE6-4067-989C-81769D5601F4}">
      <dgm:prSet/>
      <dgm:spPr/>
      <dgm:t>
        <a:bodyPr/>
        <a:lstStyle/>
        <a:p>
          <a:endParaRPr lang="sv-SE"/>
        </a:p>
      </dgm:t>
    </dgm:pt>
    <dgm:pt modelId="{14EED2AF-5850-4D6A-ACCF-4A004906BE5B}" type="sibTrans" cxnId="{3118AC1F-7DE6-4067-989C-81769D5601F4}">
      <dgm:prSet/>
      <dgm:spPr/>
      <dgm:t>
        <a:bodyPr/>
        <a:lstStyle/>
        <a:p>
          <a:endParaRPr lang="sv-SE"/>
        </a:p>
      </dgm:t>
    </dgm:pt>
    <dgm:pt modelId="{7A971130-830C-43F3-84BE-FA60E3206243}" type="pres">
      <dgm:prSet presAssocID="{93668AFA-76CB-41FC-9865-C7BC6F95BDA8}" presName="linear" presStyleCnt="0">
        <dgm:presLayoutVars>
          <dgm:animLvl val="lvl"/>
          <dgm:resizeHandles val="exact"/>
        </dgm:presLayoutVars>
      </dgm:prSet>
      <dgm:spPr/>
    </dgm:pt>
    <dgm:pt modelId="{258C67DE-6E6A-473C-A370-F75CBD7DE739}" type="pres">
      <dgm:prSet presAssocID="{FAED6080-7E9E-49A7-92BA-59C21D759D9E}" presName="parentText" presStyleLbl="node1" presStyleIdx="0" presStyleCnt="1" custLinFactNeighborX="-17371" custLinFactNeighborY="-11089">
        <dgm:presLayoutVars>
          <dgm:chMax val="0"/>
          <dgm:bulletEnabled val="1"/>
        </dgm:presLayoutVars>
      </dgm:prSet>
      <dgm:spPr/>
    </dgm:pt>
  </dgm:ptLst>
  <dgm:cxnLst>
    <dgm:cxn modelId="{3118AC1F-7DE6-4067-989C-81769D5601F4}" srcId="{93668AFA-76CB-41FC-9865-C7BC6F95BDA8}" destId="{FAED6080-7E9E-49A7-92BA-59C21D759D9E}" srcOrd="0" destOrd="0" parTransId="{56215292-123B-4D17-BA72-1A2D50A36DDB}" sibTransId="{14EED2AF-5850-4D6A-ACCF-4A004906BE5B}"/>
    <dgm:cxn modelId="{1E703281-7FAE-4AAD-A4C0-B4E87973E400}" type="presOf" srcId="{93668AFA-76CB-41FC-9865-C7BC6F95BDA8}" destId="{7A971130-830C-43F3-84BE-FA60E3206243}" srcOrd="0" destOrd="0" presId="urn:microsoft.com/office/officeart/2005/8/layout/vList2"/>
    <dgm:cxn modelId="{A617C3FE-865B-4BCD-A30E-2E29359F3483}" type="presOf" srcId="{FAED6080-7E9E-49A7-92BA-59C21D759D9E}" destId="{258C67DE-6E6A-473C-A370-F75CBD7DE739}" srcOrd="0" destOrd="0" presId="urn:microsoft.com/office/officeart/2005/8/layout/vList2"/>
    <dgm:cxn modelId="{2179528C-90FB-4337-AA36-4AD52A39B5AA}" type="presParOf" srcId="{7A971130-830C-43F3-84BE-FA60E3206243}" destId="{258C67DE-6E6A-473C-A370-F75CBD7DE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C67DE-6E6A-473C-A370-F75CBD7DE739}">
      <dsp:nvSpPr>
        <dsp:cNvPr id="0" name=""/>
        <dsp:cNvSpPr/>
      </dsp:nvSpPr>
      <dsp:spPr>
        <a:xfrm>
          <a:off x="0" y="0"/>
          <a:ext cx="95758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159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28575" h="4127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b="1" kern="1200" dirty="0"/>
            <a:t>Mötesstruktur</a:t>
          </a:r>
          <a:endParaRPr lang="sv-SE" sz="3300" kern="1200" dirty="0"/>
        </a:p>
      </dsp:txBody>
      <dsp:txXfrm>
        <a:off x="38638" y="38638"/>
        <a:ext cx="94985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0931E-DACF-464B-B063-557771E328D1}" type="datetimeFigureOut">
              <a:rPr lang="sv-SE" smtClean="0"/>
              <a:t>2018-05-29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CA51-7C6C-41C8-B133-9C2E16902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666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- genom minskat resande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C316F-45CB-4CDE-AD3C-01E254B4597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79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utrustningar vi har testat och upplever fungerar bra i VGR är dessa: </a:t>
            </a: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7B54-8E59-48C7-A3C1-80ACAAFC5DB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7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28 % Ljud</a:t>
            </a:r>
          </a:p>
          <a:p>
            <a:r>
              <a:rPr lang="sv-SE" dirty="0"/>
              <a:t>12% Bild</a:t>
            </a:r>
          </a:p>
          <a:p>
            <a:r>
              <a:rPr lang="sv-SE" dirty="0"/>
              <a:t>10% Handhavande</a:t>
            </a:r>
          </a:p>
          <a:p>
            <a:r>
              <a:rPr lang="sv-SE" dirty="0"/>
              <a:t>10% ljud handhavande</a:t>
            </a:r>
          </a:p>
          <a:p>
            <a:r>
              <a:rPr lang="sv-SE" dirty="0"/>
              <a:t>15% uppkoppling</a:t>
            </a:r>
          </a:p>
          <a:p>
            <a:r>
              <a:rPr lang="sv-SE" dirty="0"/>
              <a:t>8%</a:t>
            </a:r>
            <a:r>
              <a:rPr lang="sv-SE" baseline="0" dirty="0"/>
              <a:t> bra möte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C316F-45CB-4CDE-AD3C-01E254B4597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31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C316F-45CB-4CDE-AD3C-01E254B4597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gif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7976" y="2107215"/>
            <a:ext cx="6303373" cy="23729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977" y="4480182"/>
            <a:ext cx="63033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13" name="Grupp 12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14" name="Bildobjekt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11" name="Grupp 10"/>
          <p:cNvGrpSpPr/>
          <p:nvPr userDrawn="1"/>
        </p:nvGrpSpPr>
        <p:grpSpPr>
          <a:xfrm>
            <a:off x="429417" y="316336"/>
            <a:ext cx="1188367" cy="1364920"/>
            <a:chOff x="429418" y="5836343"/>
            <a:chExt cx="800098" cy="913088"/>
          </a:xfrm>
        </p:grpSpPr>
        <p:pic>
          <p:nvPicPr>
            <p:cNvPr id="16" name="Bildobjekt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17" name="textruta 16"/>
            <p:cNvSpPr txBox="1"/>
            <p:nvPr userDrawn="1"/>
          </p:nvSpPr>
          <p:spPr>
            <a:xfrm>
              <a:off x="429418" y="6358235"/>
              <a:ext cx="800098" cy="391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grpSp>
        <p:nvGrpSpPr>
          <p:cNvPr id="18" name="Grupp 17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9" name="Bildobjekt 18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"/>
            <p:cNvPicPr/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22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525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6300" y="987425"/>
            <a:ext cx="5399088" cy="4791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52588" y="2057400"/>
            <a:ext cx="3932237" cy="3721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17B09-CE66-4C58-90D3-89ADED3328FF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4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0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9" name="Rektangel 8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7230" y="365125"/>
            <a:ext cx="1031657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1736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7" name="textruta 6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8" name="Rektangel 7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94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1300" y="365125"/>
            <a:ext cx="984408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73200" y="1790699"/>
            <a:ext cx="4816475" cy="714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73200" y="2505075"/>
            <a:ext cx="4816475" cy="32734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464300" y="1790699"/>
            <a:ext cx="4927600" cy="714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464300" y="2505075"/>
            <a:ext cx="4927600" cy="32734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10" name="Rak 9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9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0" y="0"/>
            <a:ext cx="3930555" cy="69418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7195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7195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6" name="Bildobjekt 15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5"/>
            <p:cNvPicPr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22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2700" y="-1"/>
            <a:ext cx="6096000" cy="3416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6096000" y="3416299"/>
            <a:ext cx="6096000" cy="3441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72200" y="1409699"/>
            <a:ext cx="4241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4500" y="3660502"/>
            <a:ext cx="5181600" cy="1536989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3660502"/>
            <a:ext cx="5118100" cy="2463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21" name="Grupp 20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22" name="Bildobjekt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18" name="Grupp 17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24" name="Bildobjekt 23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5"/>
            <p:cNvPicPr/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86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365125"/>
            <a:ext cx="957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77999" y="1694561"/>
            <a:ext cx="9575799" cy="395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12" name="Bildobjekt 11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5" name="Bildobjekt 14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5"/>
            <p:cNvPicPr/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  <p:grpSp>
        <p:nvGrpSpPr>
          <p:cNvPr id="17" name="Grupp 16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18" name="Bildobjekt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19" name="textruta 18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5" r:id="rId5"/>
    <p:sldLayoutId id="2147483658" r:id="rId6"/>
    <p:sldLayoutId id="2147483653" r:id="rId7"/>
    <p:sldLayoutId id="2147483651" r:id="rId8"/>
    <p:sldLayoutId id="2147483652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tkom.se/129/gits/samsa/distansmote.html" TargetMode="External"/><Relationship Id="rId2" Type="http://schemas.openxmlformats.org/officeDocument/2006/relationships/hyperlink" Target="mailto:gunilla.augustsson@vanersborg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vastkom.se/download/18.e41863a16020851d4519e19/1512468299592/Rutin%20f%C3%B6r%20informationss%C3%A4kerhet%20distansm%C3%B6te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Distansmöte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977" y="4538489"/>
            <a:ext cx="7787283" cy="691879"/>
          </a:xfrm>
        </p:spPr>
        <p:txBody>
          <a:bodyPr/>
          <a:lstStyle/>
          <a:p>
            <a:r>
              <a:rPr lang="sv-SE" dirty="0"/>
              <a:t>Gunilla Augustsson </a:t>
            </a:r>
          </a:p>
        </p:txBody>
      </p:sp>
    </p:spTree>
    <p:extLst>
      <p:ext uri="{BB962C8B-B14F-4D97-AF65-F5344CB8AC3E}">
        <p14:creationId xmlns:p14="http://schemas.microsoft.com/office/powerpoint/2010/main" val="291483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914400" y="914400"/>
          <a:ext cx="10220960" cy="481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914400" y="179931"/>
            <a:ext cx="10829365" cy="502975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z="3200" b="1" dirty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Trendriktning – antal registrerade distansmöten för primärvården</a:t>
            </a:r>
          </a:p>
        </p:txBody>
      </p:sp>
    </p:spTree>
    <p:extLst>
      <p:ext uri="{BB962C8B-B14F-4D97-AF65-F5344CB8AC3E}">
        <p14:creationId xmlns:p14="http://schemas.microsoft.com/office/powerpoint/2010/main" val="240343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559" y="104173"/>
            <a:ext cx="11539767" cy="82546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z="2800" b="1" dirty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Totalt deltagande av Primärvården i jämförelse med totalt registrerade distansmöten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186252" y="153416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April 2018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203200" y="1026160"/>
          <a:ext cx="1057656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104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/>
          </p:nvPr>
        </p:nvGraphicFramePr>
        <p:xfrm>
          <a:off x="2040776" y="1004048"/>
          <a:ext cx="8110448" cy="461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699247" y="111908"/>
            <a:ext cx="10556079" cy="70402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1" dirty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Problemrapporteringar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404903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44562" y="1515266"/>
            <a:ext cx="9575799" cy="3955227"/>
          </a:xfrm>
        </p:spPr>
        <p:txBody>
          <a:bodyPr/>
          <a:lstStyle/>
          <a:p>
            <a:r>
              <a:rPr lang="sv-SE" dirty="0"/>
              <a:t>Ökad delaktighet av primärvården</a:t>
            </a:r>
          </a:p>
          <a:p>
            <a:r>
              <a:rPr lang="sv-SE" dirty="0"/>
              <a:t>Nya lagen kommer innebära ökat antal möten</a:t>
            </a:r>
          </a:p>
          <a:p>
            <a:pPr lvl="1"/>
            <a:r>
              <a:rPr lang="sv-SE" dirty="0"/>
              <a:t>Statistikuttag varje månad</a:t>
            </a:r>
          </a:p>
          <a:p>
            <a:pPr lvl="1"/>
            <a:r>
              <a:rPr lang="sv-SE" dirty="0"/>
              <a:t>Hur blir det när det inte är sjukhusen som är sammankallande till möten?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Teknikuppföljning – vad använder enheterna för utrustning?</a:t>
            </a:r>
          </a:p>
          <a:p>
            <a:r>
              <a:rPr lang="sv-SE" dirty="0"/>
              <a:t>Utbildningsinsatser – minska ”rädsla” för tekniken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7176" y="362920"/>
            <a:ext cx="10430573" cy="70402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1" dirty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Pågående arbete</a:t>
            </a:r>
          </a:p>
        </p:txBody>
      </p:sp>
    </p:spTree>
    <p:extLst>
      <p:ext uri="{BB962C8B-B14F-4D97-AF65-F5344CB8AC3E}">
        <p14:creationId xmlns:p14="http://schemas.microsoft.com/office/powerpoint/2010/main" val="28354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381557" y="2067601"/>
            <a:ext cx="342888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dirty="0"/>
              <a:t>Tack!</a:t>
            </a:r>
          </a:p>
          <a:p>
            <a:pPr algn="ctr"/>
            <a:endParaRPr lang="sv-SE" dirty="0"/>
          </a:p>
          <a:p>
            <a:pPr algn="ctr"/>
            <a:r>
              <a:rPr lang="sv-SE" dirty="0">
                <a:hlinkClick r:id="rId2"/>
              </a:rPr>
              <a:t>gunilla.augustsson@vanersborg.se</a:t>
            </a:r>
            <a:br>
              <a:rPr lang="sv-SE" dirty="0"/>
            </a:br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>
                <a:hlinkClick r:id="rId3"/>
              </a:rPr>
              <a:t>Hemsida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68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1339088" y="328549"/>
            <a:ext cx="9575800" cy="7218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n w="0"/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Historik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1339088" y="1690687"/>
            <a:ext cx="5302162" cy="2101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Under  2015-2016 infördes distansmöte via video som en alternativ mötesform i samband med samordnad vård-och omsorgsplanering.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endParaRPr lang="sv-SE" sz="2400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7057880" y="1690687"/>
            <a:ext cx="3464754" cy="27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/>
              <a:t>1. Fyrbodal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/>
              <a:t>2. Södra Älvsborg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/>
              <a:t>3. SIMBA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/>
              <a:t>4. Skaraborg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/>
              <a:t>5. Göteborgsområdet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49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1037230" y="1923878"/>
            <a:ext cx="9575799" cy="39552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Kommunikationsverktyg</a:t>
            </a:r>
          </a:p>
          <a:p>
            <a:pPr lvl="1"/>
            <a:r>
              <a:rPr lang="sv-SE" dirty="0"/>
              <a:t>Röst och video</a:t>
            </a:r>
          </a:p>
          <a:p>
            <a:r>
              <a:rPr lang="sv-SE" dirty="0"/>
              <a:t>Sparar tid och pengar </a:t>
            </a:r>
          </a:p>
          <a:p>
            <a:r>
              <a:rPr lang="sv-SE" dirty="0"/>
              <a:t>Mindre miljöpåverkan</a:t>
            </a:r>
          </a:p>
          <a:p>
            <a:r>
              <a:rPr lang="sv-SE" dirty="0"/>
              <a:t>Delta i flerpartsmöten</a:t>
            </a:r>
          </a:p>
          <a:p>
            <a:r>
              <a:rPr lang="sv-SE" dirty="0"/>
              <a:t>Varje länk är unik med eget ID</a:t>
            </a:r>
          </a:p>
          <a:p>
            <a:r>
              <a:rPr lang="sv-SE" dirty="0" err="1"/>
              <a:t>Säkerhets-testat</a:t>
            </a:r>
            <a:r>
              <a:rPr lang="sv-SE" dirty="0"/>
              <a:t> för att kunna användas vid vårdplaneringar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037230" y="282829"/>
            <a:ext cx="10316570" cy="832739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1" dirty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Vad är Skype for business?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3" b="31679"/>
          <a:stretch/>
        </p:blipFill>
        <p:spPr>
          <a:xfrm rot="1150459">
            <a:off x="7037675" y="1859973"/>
            <a:ext cx="3686175" cy="17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8000" y="365125"/>
            <a:ext cx="9575800" cy="640715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1" dirty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Säkerhet och sekretess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3074" y="1207009"/>
            <a:ext cx="11306421" cy="3191371"/>
          </a:xfrm>
        </p:spPr>
        <p:txBody>
          <a:bodyPr>
            <a:noAutofit/>
          </a:bodyPr>
          <a:lstStyle/>
          <a:p>
            <a:r>
              <a:rPr lang="sv-SE" dirty="0"/>
              <a:t>Befinna sig i en ostörd miljö </a:t>
            </a:r>
          </a:p>
          <a:p>
            <a:r>
              <a:rPr lang="sv-SE" dirty="0"/>
              <a:t>Endast behöriga närvarar vid mötet</a:t>
            </a:r>
          </a:p>
          <a:p>
            <a:r>
              <a:rPr lang="sv-SE" dirty="0"/>
              <a:t>Hänsyn till stora fönster/glaspartier så att inte obehöriga kan se in </a:t>
            </a:r>
          </a:p>
          <a:p>
            <a:r>
              <a:rPr lang="sv-SE" dirty="0"/>
              <a:t>Säkerställa identiteten på deltagarna. </a:t>
            </a:r>
          </a:p>
          <a:p>
            <a:r>
              <a:rPr lang="sv-SE" dirty="0"/>
              <a:t>För sjukhus, kommun och primärvård ska deltagandet ske via video med kamera eller i undantagsfall med fotografi (profilbild). </a:t>
            </a:r>
          </a:p>
          <a:p>
            <a:r>
              <a:rPr lang="sv-SE" dirty="0"/>
              <a:t>Inspelning av distansmöte via video vid samordnad vård- och omsorgsplanering är förbjudet. </a:t>
            </a:r>
          </a:p>
          <a:p>
            <a:r>
              <a:rPr lang="sv-SE" dirty="0"/>
              <a:t>Eventuell chattkonversation får inte innehålla sekretessbelagda uppgifter.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02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9554" y="365126"/>
            <a:ext cx="10224246" cy="739056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1" dirty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Rekommenderad Teknik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8839" y="1651291"/>
            <a:ext cx="3822537" cy="1712507"/>
          </a:xfrm>
        </p:spPr>
        <p:txBody>
          <a:bodyPr>
            <a:normAutofit fontScale="25000" lnSpcReduction="20000"/>
          </a:bodyPr>
          <a:lstStyle/>
          <a:p>
            <a:pPr marL="914400" lvl="2" indent="0">
              <a:buNone/>
            </a:pPr>
            <a:r>
              <a:rPr lang="sv-SE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sv-SE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 små mötesrum: </a:t>
            </a:r>
            <a:r>
              <a:rPr lang="sv-SE" sz="7200" b="1" dirty="0" err="1"/>
              <a:t>MeetUp</a:t>
            </a:r>
            <a:r>
              <a:rPr lang="sv-SE" sz="7200" b="1" dirty="0"/>
              <a:t> </a:t>
            </a:r>
            <a:r>
              <a:rPr lang="sv-SE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v-SE" sz="1800" b="1" dirty="0"/>
              <a:t>					</a:t>
            </a:r>
            <a:endParaRPr lang="sv-SE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sv-SE" sz="1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77" y="2058910"/>
            <a:ext cx="3393496" cy="1227647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517648" y="1092796"/>
            <a:ext cx="7961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rekommenderar att man väljer Skype-certifierad utrustning. </a:t>
            </a: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4560946" y="1622328"/>
            <a:ext cx="2229906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 små grupper:</a:t>
            </a:r>
          </a:p>
          <a:p>
            <a:r>
              <a:rPr lang="sv-SE" b="1" dirty="0"/>
              <a:t>CONNECT – ”Termos”</a:t>
            </a:r>
          </a:p>
          <a:p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434" y="2227613"/>
            <a:ext cx="1408930" cy="3499416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541560" y="3363798"/>
            <a:ext cx="308033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 större mötesrum: </a:t>
            </a:r>
            <a:r>
              <a:rPr lang="sv-SE" b="1" dirty="0"/>
              <a:t>GROUP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76" y="3771417"/>
            <a:ext cx="2233098" cy="1955612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7488936" y="1651291"/>
            <a:ext cx="4562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 enskild användare:</a:t>
            </a: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 rotWithShape="1">
          <a:blip r:embed="rId6"/>
          <a:srcRect t="10000" b="37000"/>
          <a:stretch/>
        </p:blipFill>
        <p:spPr>
          <a:xfrm>
            <a:off x="9829563" y="2003882"/>
            <a:ext cx="2171792" cy="1655442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7"/>
          <a:srcRect l="11467" t="2966" r="7870" b="27326"/>
          <a:stretch/>
        </p:blipFill>
        <p:spPr>
          <a:xfrm>
            <a:off x="9829563" y="3700458"/>
            <a:ext cx="1860061" cy="189280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521326" y="4378388"/>
            <a:ext cx="95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Headset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8936" y="2831603"/>
            <a:ext cx="991816" cy="1145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7288463" y="2507544"/>
            <a:ext cx="131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Webkamera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0184767" y="1770866"/>
            <a:ext cx="18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Högtalare/”puck”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3682" y="4365446"/>
            <a:ext cx="1353713" cy="13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0"/>
            <a:ext cx="7702296" cy="577672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29184" y="1124712"/>
            <a:ext cx="30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Exempel på mötesrum på NÄL</a:t>
            </a:r>
          </a:p>
        </p:txBody>
      </p:sp>
    </p:spTree>
    <p:extLst>
      <p:ext uri="{BB962C8B-B14F-4D97-AF65-F5344CB8AC3E}">
        <p14:creationId xmlns:p14="http://schemas.microsoft.com/office/powerpoint/2010/main" val="417319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777999" y="97707"/>
          <a:ext cx="9575800" cy="808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1942" y="5017684"/>
            <a:ext cx="4078791" cy="491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Krävs att det är ett strukturerat möte</a:t>
            </a:r>
          </a:p>
          <a:p>
            <a:pPr marL="0" indent="0">
              <a:buNone/>
            </a:pPr>
            <a:endParaRPr lang="sv-SE" sz="1800" dirty="0">
              <a:hlinkClick r:id="rId7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18875">
            <a:off x="7317009" y="-125903"/>
            <a:ext cx="4824092" cy="62889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88333">
            <a:off x="3314542" y="733233"/>
            <a:ext cx="4090407" cy="35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7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637" y="111908"/>
            <a:ext cx="10391689" cy="70402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1" dirty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Hur lång tid tar ett videomöte i minuter?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13774" t="15313" r="16057"/>
          <a:stretch/>
        </p:blipFill>
        <p:spPr>
          <a:xfrm>
            <a:off x="863637" y="1785214"/>
            <a:ext cx="5248621" cy="391845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712441" y="815928"/>
            <a:ext cx="2849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Period: 20180101-20180430</a:t>
            </a:r>
          </a:p>
          <a:p>
            <a:r>
              <a:rPr lang="en-US" dirty="0"/>
              <a:t>n=2549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63638" y="977405"/>
            <a:ext cx="2849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Period: 20151001-20170531</a:t>
            </a:r>
            <a:br>
              <a:rPr lang="sv-SE" dirty="0"/>
            </a:br>
            <a:r>
              <a:rPr lang="sv-SE" dirty="0"/>
              <a:t>n=2318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6157732" y="1462259"/>
          <a:ext cx="5370653" cy="413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23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0884" y="214654"/>
            <a:ext cx="10304490" cy="457835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sv-SE" sz="3200" b="1" dirty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Trendriktning – antal registrerade distansmöten / sjukhus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11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60884" y="822960"/>
          <a:ext cx="10160000" cy="489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686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I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98"/>
      </a:accent1>
      <a:accent2>
        <a:srgbClr val="582C83"/>
      </a:accent2>
      <a:accent3>
        <a:srgbClr val="A8AD00"/>
      </a:accent3>
      <a:accent4>
        <a:srgbClr val="F2A900"/>
      </a:accent4>
      <a:accent5>
        <a:srgbClr val="4A773C"/>
      </a:accent5>
      <a:accent6>
        <a:srgbClr val="9D2235"/>
      </a:accent6>
      <a:hlink>
        <a:srgbClr val="A8AD00"/>
      </a:hlink>
      <a:folHlink>
        <a:srgbClr val="582C83"/>
      </a:folHlink>
    </a:clrScheme>
    <a:fontScheme name="GI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ökfärgat 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15B0183-F518-45B1-8305-430C25CD4829}" vid="{08E49632-01C0-4481-925F-B58FB4E6D2D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konferens 180530</Template>
  <TotalTime>4</TotalTime>
  <Words>320</Words>
  <Application>Microsoft Office PowerPoint</Application>
  <PresentationFormat>Bredbild</PresentationFormat>
  <Paragraphs>108</Paragraphs>
  <Slides>14</Slides>
  <Notes>4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Office-tema</vt:lpstr>
      <vt:lpstr>Distansmöte</vt:lpstr>
      <vt:lpstr>PowerPoint-presentation</vt:lpstr>
      <vt:lpstr>Vad är Skype for business?</vt:lpstr>
      <vt:lpstr>Säkerhet och sekretess</vt:lpstr>
      <vt:lpstr>Rekommenderad Teknik </vt:lpstr>
      <vt:lpstr>PowerPoint-presentation</vt:lpstr>
      <vt:lpstr>PowerPoint-presentation</vt:lpstr>
      <vt:lpstr>Hur lång tid tar ett videomöte i minuter?</vt:lpstr>
      <vt:lpstr>Trendriktning – antal registrerade distansmöten / sjukhus</vt:lpstr>
      <vt:lpstr>Trendriktning – antal registrerade distansmöten för primärvården</vt:lpstr>
      <vt:lpstr>Totalt deltagande av Primärvården i jämförelse med totalt registrerade distansmöten</vt:lpstr>
      <vt:lpstr>Problemrapporteringar – April 2018</vt:lpstr>
      <vt:lpstr>Pågående arbete</vt:lpstr>
      <vt:lpstr>PowerPoint-presentation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eTeam för välfärdsteknologi  - organisering, införande och användning av välfärdsteknologi i kommunal vård och omsorg</dc:title>
  <dc:creator>Linn Wallér</dc:creator>
  <cp:lastModifiedBy>Linn Wallér</cp:lastModifiedBy>
  <cp:revision>4</cp:revision>
  <dcterms:created xsi:type="dcterms:W3CDTF">2018-05-29T20:34:56Z</dcterms:created>
  <dcterms:modified xsi:type="dcterms:W3CDTF">2018-05-29T20:41:35Z</dcterms:modified>
</cp:coreProperties>
</file>