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98"/>
    <a:srgbClr val="F2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5" autoAdjust="0"/>
    <p:restoredTop sz="78292" autoAdjust="0"/>
  </p:normalViewPr>
  <p:slideViewPr>
    <p:cSldViewPr snapToGrid="0">
      <p:cViewPr varScale="1">
        <p:scale>
          <a:sx n="64" d="100"/>
          <a:sy n="64" d="100"/>
        </p:scale>
        <p:origin x="7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0931E-DACF-464B-B063-557771E328D1}" type="datetimeFigureOut">
              <a:rPr lang="sv-SE" smtClean="0"/>
              <a:t>2018-05-29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6CA51-7C6C-41C8-B133-9C2E169021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6667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gif"/><Relationship Id="rId7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0"/>
            <a:ext cx="53721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7976" y="2107215"/>
            <a:ext cx="6303373" cy="23729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7977" y="4480182"/>
            <a:ext cx="630337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grpSp>
        <p:nvGrpSpPr>
          <p:cNvPr id="13" name="Grupp 12"/>
          <p:cNvGrpSpPr/>
          <p:nvPr userDrawn="1"/>
        </p:nvGrpSpPr>
        <p:grpSpPr>
          <a:xfrm>
            <a:off x="10667325" y="5987165"/>
            <a:ext cx="1372945" cy="738369"/>
            <a:chOff x="9996866" y="5892574"/>
            <a:chExt cx="2053604" cy="1049305"/>
          </a:xfrm>
        </p:grpSpPr>
        <p:pic>
          <p:nvPicPr>
            <p:cNvPr id="14" name="Bildobjekt 13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9"/>
            <a:stretch/>
          </p:blipFill>
          <p:spPr>
            <a:xfrm>
              <a:off x="10007599" y="6309004"/>
              <a:ext cx="2032139" cy="632875"/>
            </a:xfrm>
            <a:prstGeom prst="rect">
              <a:avLst/>
            </a:prstGeom>
          </p:spPr>
        </p:pic>
        <p:pic>
          <p:nvPicPr>
            <p:cNvPr id="15" name="Bildobjekt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6866" y="5892574"/>
              <a:ext cx="2053604" cy="416430"/>
            </a:xfrm>
            <a:prstGeom prst="rect">
              <a:avLst/>
            </a:prstGeom>
          </p:spPr>
        </p:pic>
      </p:grpSp>
      <p:grpSp>
        <p:nvGrpSpPr>
          <p:cNvPr id="11" name="Grupp 10"/>
          <p:cNvGrpSpPr/>
          <p:nvPr userDrawn="1"/>
        </p:nvGrpSpPr>
        <p:grpSpPr>
          <a:xfrm>
            <a:off x="429417" y="316336"/>
            <a:ext cx="1188367" cy="1364920"/>
            <a:chOff x="429418" y="5836343"/>
            <a:chExt cx="800098" cy="913088"/>
          </a:xfrm>
        </p:grpSpPr>
        <p:pic>
          <p:nvPicPr>
            <p:cNvPr id="16" name="Bildobjekt 15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777" y="5836343"/>
              <a:ext cx="715381" cy="887573"/>
            </a:xfrm>
            <a:prstGeom prst="rect">
              <a:avLst/>
            </a:prstGeom>
          </p:spPr>
        </p:pic>
        <p:sp>
          <p:nvSpPr>
            <p:cNvPr id="17" name="textruta 16"/>
            <p:cNvSpPr txBox="1"/>
            <p:nvPr userDrawn="1"/>
          </p:nvSpPr>
          <p:spPr>
            <a:xfrm>
              <a:off x="429418" y="6358235"/>
              <a:ext cx="800098" cy="391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3200" b="0" dirty="0">
                  <a:solidFill>
                    <a:schemeClr val="accent1"/>
                  </a:solidFill>
                  <a:latin typeface="+mn-lt"/>
                </a:rPr>
                <a:t>GITS</a:t>
              </a:r>
            </a:p>
          </p:txBody>
        </p:sp>
      </p:grpSp>
      <p:grpSp>
        <p:nvGrpSpPr>
          <p:cNvPr id="18" name="Grupp 17"/>
          <p:cNvGrpSpPr/>
          <p:nvPr userDrawn="1"/>
        </p:nvGrpSpPr>
        <p:grpSpPr>
          <a:xfrm>
            <a:off x="2874505" y="6203510"/>
            <a:ext cx="6442990" cy="571206"/>
            <a:chOff x="3277785" y="6203510"/>
            <a:chExt cx="6442990" cy="571206"/>
          </a:xfrm>
        </p:grpSpPr>
        <p:pic>
          <p:nvPicPr>
            <p:cNvPr id="19" name="Bildobjekt 18" descr="C:\Users\lenla19\AppData\Local\Microsoft\Windows\Temporary Internet Files\Content.Outlook\P0UGEH69\Fyrbodals hälsoakademi_transparent bakgrund.png"/>
            <p:cNvPicPr/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7785" y="6203510"/>
              <a:ext cx="4654550" cy="417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5"/>
            <p:cNvPicPr/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8040623" y="6203510"/>
              <a:ext cx="1680152" cy="571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3229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525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6300" y="987425"/>
            <a:ext cx="5399088" cy="4791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652588" y="2057400"/>
            <a:ext cx="3932237" cy="37211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39800" cy="365125"/>
          </a:xfrm>
          <a:prstGeom prst="rect">
            <a:avLst/>
          </a:prstGeom>
        </p:spPr>
        <p:txBody>
          <a:bodyPr/>
          <a:lstStyle/>
          <a:p>
            <a:fld id="{F09C5DA9-1119-4141-9A49-B394C8DEADF8}" type="datetimeFigureOut">
              <a:rPr lang="sv-SE" smtClean="0"/>
              <a:t>2018-05-29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617B09-CE66-4C58-90D3-89ADED3328FF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152400" y="5778500"/>
            <a:ext cx="1188733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745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cxnSp>
        <p:nvCxnSpPr>
          <p:cNvPr id="5" name="Rak 4"/>
          <p:cNvCxnSpPr/>
          <p:nvPr userDrawn="1"/>
        </p:nvCxnSpPr>
        <p:spPr>
          <a:xfrm>
            <a:off x="152400" y="5778500"/>
            <a:ext cx="1188733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40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39800" cy="365125"/>
          </a:xfrm>
          <a:prstGeom prst="rect">
            <a:avLst/>
          </a:prstGeom>
        </p:spPr>
        <p:txBody>
          <a:bodyPr/>
          <a:lstStyle/>
          <a:p>
            <a:fld id="{F09C5DA9-1119-4141-9A49-B394C8DEADF8}" type="datetimeFigureOut">
              <a:rPr lang="sv-SE" smtClean="0"/>
              <a:t>2018-05-29</a:t>
            </a:fld>
            <a:endParaRPr lang="sv-SE"/>
          </a:p>
        </p:txBody>
      </p:sp>
      <p:cxnSp>
        <p:nvCxnSpPr>
          <p:cNvPr id="6" name="Rak 5"/>
          <p:cNvCxnSpPr/>
          <p:nvPr userDrawn="1"/>
        </p:nvCxnSpPr>
        <p:spPr>
          <a:xfrm>
            <a:off x="152400" y="5778500"/>
            <a:ext cx="1188733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2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ak 5"/>
          <p:cNvCxnSpPr/>
          <p:nvPr userDrawn="1"/>
        </p:nvCxnSpPr>
        <p:spPr>
          <a:xfrm>
            <a:off x="152400" y="5778500"/>
            <a:ext cx="1188733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 3"/>
          <p:cNvGrpSpPr/>
          <p:nvPr userDrawn="1"/>
        </p:nvGrpSpPr>
        <p:grpSpPr>
          <a:xfrm>
            <a:off x="429418" y="5887143"/>
            <a:ext cx="800098" cy="983557"/>
            <a:chOff x="429418" y="5836343"/>
            <a:chExt cx="800098" cy="983557"/>
          </a:xfrm>
        </p:grpSpPr>
        <p:pic>
          <p:nvPicPr>
            <p:cNvPr id="7" name="Bildobjekt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777" y="5836343"/>
              <a:ext cx="715381" cy="887573"/>
            </a:xfrm>
            <a:prstGeom prst="rect">
              <a:avLst/>
            </a:prstGeom>
          </p:spPr>
        </p:pic>
        <p:sp>
          <p:nvSpPr>
            <p:cNvPr id="8" name="textruta 7"/>
            <p:cNvSpPr txBox="1"/>
            <p:nvPr userDrawn="1"/>
          </p:nvSpPr>
          <p:spPr>
            <a:xfrm>
              <a:off x="429418" y="6358235"/>
              <a:ext cx="8000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400" b="0" dirty="0">
                  <a:solidFill>
                    <a:schemeClr val="accent1"/>
                  </a:solidFill>
                  <a:latin typeface="+mn-lt"/>
                </a:rPr>
                <a:t>GITS</a:t>
              </a:r>
            </a:p>
          </p:txBody>
        </p:sp>
      </p:grpSp>
      <p:sp>
        <p:nvSpPr>
          <p:cNvPr id="9" name="Rektangel 8"/>
          <p:cNvSpPr/>
          <p:nvPr userDrawn="1"/>
        </p:nvSpPr>
        <p:spPr>
          <a:xfrm>
            <a:off x="152400" y="127000"/>
            <a:ext cx="1485900" cy="156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37230" y="365125"/>
            <a:ext cx="1031657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417368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39800" cy="365125"/>
          </a:xfrm>
          <a:prstGeom prst="rect">
            <a:avLst/>
          </a:prstGeom>
        </p:spPr>
        <p:txBody>
          <a:bodyPr/>
          <a:lstStyle/>
          <a:p>
            <a:fld id="{F09C5DA9-1119-4141-9A49-B394C8DEADF8}" type="datetimeFigureOut">
              <a:rPr lang="sv-SE" smtClean="0"/>
              <a:t>2018-05-29</a:t>
            </a:fld>
            <a:endParaRPr lang="sv-SE"/>
          </a:p>
        </p:txBody>
      </p:sp>
      <p:cxnSp>
        <p:nvCxnSpPr>
          <p:cNvPr id="5" name="Rak 4"/>
          <p:cNvCxnSpPr/>
          <p:nvPr userDrawn="1"/>
        </p:nvCxnSpPr>
        <p:spPr>
          <a:xfrm>
            <a:off x="152400" y="5778500"/>
            <a:ext cx="1188733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46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k 4"/>
          <p:cNvCxnSpPr/>
          <p:nvPr userDrawn="1"/>
        </p:nvCxnSpPr>
        <p:spPr>
          <a:xfrm>
            <a:off x="152400" y="5778500"/>
            <a:ext cx="1188733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 3"/>
          <p:cNvGrpSpPr/>
          <p:nvPr userDrawn="1"/>
        </p:nvGrpSpPr>
        <p:grpSpPr>
          <a:xfrm>
            <a:off x="429418" y="5887143"/>
            <a:ext cx="800098" cy="983557"/>
            <a:chOff x="429418" y="5836343"/>
            <a:chExt cx="800098" cy="983557"/>
          </a:xfrm>
        </p:grpSpPr>
        <p:pic>
          <p:nvPicPr>
            <p:cNvPr id="6" name="Bildobjekt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777" y="5836343"/>
              <a:ext cx="715381" cy="887573"/>
            </a:xfrm>
            <a:prstGeom prst="rect">
              <a:avLst/>
            </a:prstGeom>
          </p:spPr>
        </p:pic>
        <p:sp>
          <p:nvSpPr>
            <p:cNvPr id="7" name="textruta 6"/>
            <p:cNvSpPr txBox="1"/>
            <p:nvPr userDrawn="1"/>
          </p:nvSpPr>
          <p:spPr>
            <a:xfrm>
              <a:off x="429418" y="6358235"/>
              <a:ext cx="8000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400" b="0" dirty="0">
                  <a:solidFill>
                    <a:schemeClr val="accent1"/>
                  </a:solidFill>
                  <a:latin typeface="+mn-lt"/>
                </a:rPr>
                <a:t>GITS</a:t>
              </a:r>
            </a:p>
          </p:txBody>
        </p:sp>
      </p:grpSp>
      <p:sp>
        <p:nvSpPr>
          <p:cNvPr id="8" name="Rektangel 7"/>
          <p:cNvSpPr/>
          <p:nvPr userDrawn="1"/>
        </p:nvSpPr>
        <p:spPr>
          <a:xfrm>
            <a:off x="152400" y="127000"/>
            <a:ext cx="1485900" cy="156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5941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11300" y="365125"/>
            <a:ext cx="984408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473200" y="1790699"/>
            <a:ext cx="4816475" cy="7143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473200" y="2505075"/>
            <a:ext cx="4816475" cy="32734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464300" y="1790699"/>
            <a:ext cx="4927600" cy="7143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464300" y="2505075"/>
            <a:ext cx="4927600" cy="32734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39800" cy="365125"/>
          </a:xfrm>
          <a:prstGeom prst="rect">
            <a:avLst/>
          </a:prstGeom>
        </p:spPr>
        <p:txBody>
          <a:bodyPr/>
          <a:lstStyle/>
          <a:p>
            <a:fld id="{F09C5DA9-1119-4141-9A49-B394C8DEADF8}" type="datetimeFigureOut">
              <a:rPr lang="sv-SE" smtClean="0"/>
              <a:t>2018-05-29</a:t>
            </a:fld>
            <a:endParaRPr lang="sv-SE"/>
          </a:p>
        </p:txBody>
      </p:sp>
      <p:cxnSp>
        <p:nvCxnSpPr>
          <p:cNvPr id="10" name="Rak 9"/>
          <p:cNvCxnSpPr/>
          <p:nvPr userDrawn="1"/>
        </p:nvCxnSpPr>
        <p:spPr>
          <a:xfrm>
            <a:off x="152400" y="5778500"/>
            <a:ext cx="1188733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790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ktangel 26"/>
          <p:cNvSpPr/>
          <p:nvPr userDrawn="1"/>
        </p:nvSpPr>
        <p:spPr>
          <a:xfrm>
            <a:off x="0" y="0"/>
            <a:ext cx="3930555" cy="694187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771958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771958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39800" cy="365125"/>
          </a:xfrm>
          <a:prstGeom prst="rect">
            <a:avLst/>
          </a:prstGeom>
        </p:spPr>
        <p:txBody>
          <a:bodyPr/>
          <a:lstStyle/>
          <a:p>
            <a:fld id="{F09C5DA9-1119-4141-9A49-B394C8DEADF8}" type="datetimeFigureOut">
              <a:rPr lang="sv-SE" smtClean="0"/>
              <a:t>2018-05-29</a:t>
            </a:fld>
            <a:endParaRPr lang="sv-SE"/>
          </a:p>
        </p:txBody>
      </p:sp>
      <p:grpSp>
        <p:nvGrpSpPr>
          <p:cNvPr id="12" name="Grupp 11"/>
          <p:cNvGrpSpPr/>
          <p:nvPr userDrawn="1"/>
        </p:nvGrpSpPr>
        <p:grpSpPr>
          <a:xfrm>
            <a:off x="2874505" y="6203510"/>
            <a:ext cx="6442990" cy="571206"/>
            <a:chOff x="3277785" y="6203510"/>
            <a:chExt cx="6442990" cy="571206"/>
          </a:xfrm>
        </p:grpSpPr>
        <p:pic>
          <p:nvPicPr>
            <p:cNvPr id="16" name="Bildobjekt 15" descr="C:\Users\lenla19\AppData\Local\Microsoft\Windows\Temporary Internet Files\Content.Outlook\P0UGEH69\Fyrbodals hälsoakademi_transparent bakgrund.png"/>
            <p:cNvPicPr/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7785" y="6203510"/>
              <a:ext cx="4654550" cy="417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5"/>
            <p:cNvPicPr/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040623" y="6203510"/>
              <a:ext cx="1680152" cy="571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722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-12700" y="-1"/>
            <a:ext cx="6096000" cy="34163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/>
          <p:cNvSpPr/>
          <p:nvPr userDrawn="1"/>
        </p:nvSpPr>
        <p:spPr>
          <a:xfrm>
            <a:off x="6096000" y="3416299"/>
            <a:ext cx="6096000" cy="34417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72200" y="1409699"/>
            <a:ext cx="42418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44500" y="3660502"/>
            <a:ext cx="5181600" cy="1536989"/>
          </a:xfrm>
        </p:spPr>
        <p:txBody>
          <a:bodyPr/>
          <a:lstStyle>
            <a:lvl3pPr marL="914400" indent="0">
              <a:buNone/>
              <a:defRPr/>
            </a:lvl3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3660502"/>
            <a:ext cx="5118100" cy="246380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grpSp>
        <p:nvGrpSpPr>
          <p:cNvPr id="21" name="Grupp 20"/>
          <p:cNvGrpSpPr/>
          <p:nvPr userDrawn="1"/>
        </p:nvGrpSpPr>
        <p:grpSpPr>
          <a:xfrm>
            <a:off x="10667325" y="5987165"/>
            <a:ext cx="1372945" cy="738369"/>
            <a:chOff x="9996866" y="5892574"/>
            <a:chExt cx="2053604" cy="1049305"/>
          </a:xfrm>
        </p:grpSpPr>
        <p:pic>
          <p:nvPicPr>
            <p:cNvPr id="22" name="Bildobjekt 2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9"/>
            <a:stretch/>
          </p:blipFill>
          <p:spPr>
            <a:xfrm>
              <a:off x="10007599" y="6309004"/>
              <a:ext cx="2032139" cy="632875"/>
            </a:xfrm>
            <a:prstGeom prst="rect">
              <a:avLst/>
            </a:prstGeom>
          </p:spPr>
        </p:pic>
        <p:pic>
          <p:nvPicPr>
            <p:cNvPr id="23" name="Bildobjekt 2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6866" y="5892574"/>
              <a:ext cx="2053604" cy="416430"/>
            </a:xfrm>
            <a:prstGeom prst="rect">
              <a:avLst/>
            </a:prstGeom>
          </p:spPr>
        </p:pic>
      </p:grpSp>
      <p:grpSp>
        <p:nvGrpSpPr>
          <p:cNvPr id="18" name="Grupp 17"/>
          <p:cNvGrpSpPr/>
          <p:nvPr userDrawn="1"/>
        </p:nvGrpSpPr>
        <p:grpSpPr>
          <a:xfrm>
            <a:off x="2874505" y="6203510"/>
            <a:ext cx="6442990" cy="571206"/>
            <a:chOff x="3277785" y="6203510"/>
            <a:chExt cx="6442990" cy="571206"/>
          </a:xfrm>
        </p:grpSpPr>
        <p:pic>
          <p:nvPicPr>
            <p:cNvPr id="24" name="Bildobjekt 23" descr="C:\Users\lenla19\AppData\Local\Microsoft\Windows\Temporary Internet Files\Content.Outlook\P0UGEH69\Fyrbodals hälsoakademi_transparent bakgrund.png"/>
            <p:cNvPicPr/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7785" y="6203510"/>
              <a:ext cx="4654550" cy="417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5"/>
            <p:cNvPicPr/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040623" y="6203510"/>
              <a:ext cx="1680152" cy="571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3866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gif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778000" y="365125"/>
            <a:ext cx="9575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777999" y="1694561"/>
            <a:ext cx="9575799" cy="3955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grpSp>
        <p:nvGrpSpPr>
          <p:cNvPr id="7" name="Grupp 6"/>
          <p:cNvGrpSpPr/>
          <p:nvPr userDrawn="1"/>
        </p:nvGrpSpPr>
        <p:grpSpPr>
          <a:xfrm>
            <a:off x="10667325" y="5987165"/>
            <a:ext cx="1372945" cy="738369"/>
            <a:chOff x="9996866" y="5892574"/>
            <a:chExt cx="2053604" cy="1049305"/>
          </a:xfrm>
        </p:grpSpPr>
        <p:pic>
          <p:nvPicPr>
            <p:cNvPr id="12" name="Bildobjekt 11"/>
            <p:cNvPicPr>
              <a:picLocks noChangeAspect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9"/>
            <a:stretch/>
          </p:blipFill>
          <p:spPr>
            <a:xfrm>
              <a:off x="10007599" y="6309004"/>
              <a:ext cx="2032139" cy="632875"/>
            </a:xfrm>
            <a:prstGeom prst="rect">
              <a:avLst/>
            </a:prstGeom>
          </p:spPr>
        </p:pic>
        <p:pic>
          <p:nvPicPr>
            <p:cNvPr id="14" name="Bildobjekt 13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6866" y="5892574"/>
              <a:ext cx="2053604" cy="416430"/>
            </a:xfrm>
            <a:prstGeom prst="rect">
              <a:avLst/>
            </a:prstGeom>
          </p:spPr>
        </p:pic>
      </p:grpSp>
      <p:grpSp>
        <p:nvGrpSpPr>
          <p:cNvPr id="9" name="Grupp 8"/>
          <p:cNvGrpSpPr/>
          <p:nvPr userDrawn="1"/>
        </p:nvGrpSpPr>
        <p:grpSpPr>
          <a:xfrm>
            <a:off x="2874505" y="6203510"/>
            <a:ext cx="6442990" cy="571206"/>
            <a:chOff x="3277785" y="6203510"/>
            <a:chExt cx="6442990" cy="571206"/>
          </a:xfrm>
        </p:grpSpPr>
        <p:pic>
          <p:nvPicPr>
            <p:cNvPr id="15" name="Bildobjekt 14" descr="C:\Users\lenla19\AppData\Local\Microsoft\Windows\Temporary Internet Files\Content.Outlook\P0UGEH69\Fyrbodals hälsoakademi_transparent bakgrund.png"/>
            <p:cNvPicPr/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7785" y="6203510"/>
              <a:ext cx="4654550" cy="417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5"/>
            <p:cNvPicPr/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8040623" y="6203510"/>
              <a:ext cx="1680152" cy="571206"/>
            </a:xfrm>
            <a:prstGeom prst="rect">
              <a:avLst/>
            </a:prstGeom>
          </p:spPr>
        </p:pic>
      </p:grpSp>
      <p:grpSp>
        <p:nvGrpSpPr>
          <p:cNvPr id="17" name="Grupp 16"/>
          <p:cNvGrpSpPr/>
          <p:nvPr userDrawn="1"/>
        </p:nvGrpSpPr>
        <p:grpSpPr>
          <a:xfrm>
            <a:off x="429418" y="5887143"/>
            <a:ext cx="800098" cy="983557"/>
            <a:chOff x="429418" y="5836343"/>
            <a:chExt cx="800098" cy="983557"/>
          </a:xfrm>
        </p:grpSpPr>
        <p:pic>
          <p:nvPicPr>
            <p:cNvPr id="18" name="Bildobjekt 17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777" y="5836343"/>
              <a:ext cx="715381" cy="887573"/>
            </a:xfrm>
            <a:prstGeom prst="rect">
              <a:avLst/>
            </a:prstGeom>
          </p:spPr>
        </p:pic>
        <p:sp>
          <p:nvSpPr>
            <p:cNvPr id="19" name="textruta 18"/>
            <p:cNvSpPr txBox="1"/>
            <p:nvPr userDrawn="1"/>
          </p:nvSpPr>
          <p:spPr>
            <a:xfrm>
              <a:off x="429418" y="6358235"/>
              <a:ext cx="8000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400" b="0" dirty="0">
                  <a:solidFill>
                    <a:schemeClr val="accent1"/>
                  </a:solidFill>
                  <a:latin typeface="+mn-lt"/>
                </a:rPr>
                <a:t>GITS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28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7" r:id="rId4"/>
    <p:sldLayoutId id="2147483655" r:id="rId5"/>
    <p:sldLayoutId id="2147483658" r:id="rId6"/>
    <p:sldLayoutId id="2147483653" r:id="rId7"/>
    <p:sldLayoutId id="2147483651" r:id="rId8"/>
    <p:sldLayoutId id="2147483652" r:id="rId9"/>
    <p:sldLayoutId id="214748365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En bättre kontakt med medborgaren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212" y="4539915"/>
            <a:ext cx="7787283" cy="1654335"/>
          </a:xfrm>
        </p:spPr>
        <p:txBody>
          <a:bodyPr/>
          <a:lstStyle/>
          <a:p>
            <a:r>
              <a:rPr lang="sv-SE" dirty="0"/>
              <a:t>Hur digital samverkan kan bidra till innovation</a:t>
            </a:r>
          </a:p>
        </p:txBody>
      </p:sp>
    </p:spTree>
    <p:extLst>
      <p:ext uri="{BB962C8B-B14F-4D97-AF65-F5344CB8AC3E}">
        <p14:creationId xmlns:p14="http://schemas.microsoft.com/office/powerpoint/2010/main" val="4228010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6.googleusercontent.com/Jmj0PfKnt4_hVljd6Vs6tVqJmMMBD2PWR8sCfpPGP_-c47_zhk12lD0rPSBFRIcZBC3orwIHtRTD1F5ZFJBdgiss3cz-SH1pYlh1i_A_QPMg_RHRHwii4E1ScYIWPI8b0ZQKDcs6yHY">
            <a:extLst>
              <a:ext uri="{FF2B5EF4-FFF2-40B4-BE49-F238E27FC236}">
                <a16:creationId xmlns:a16="http://schemas.microsoft.com/office/drawing/2014/main" id="{18ED1C51-33C2-4AF5-9752-59959AAF84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4"/>
          <a:stretch/>
        </p:blipFill>
        <p:spPr bwMode="auto">
          <a:xfrm>
            <a:off x="0" y="0"/>
            <a:ext cx="5962650" cy="577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5.googleusercontent.com/gTkte-JonvTZYALkEvxWiDeGHjOKaC9TxGRrETphmGmshdZWhpN3juvqbg5iuNOvcXscRjyl1HzvtV35XEcBohaHwp6YcKgSTfhfNwmvr-0YFnxh0GBF0dY6HWAS34SU3v9a_MeL1Ag">
            <a:extLst>
              <a:ext uri="{FF2B5EF4-FFF2-40B4-BE49-F238E27FC236}">
                <a16:creationId xmlns:a16="http://schemas.microsoft.com/office/drawing/2014/main" id="{3F91FC44-C566-4193-9BBB-AE578B7E26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941" b="22774"/>
          <a:stretch/>
        </p:blipFill>
        <p:spPr bwMode="auto">
          <a:xfrm>
            <a:off x="-249663" y="541421"/>
            <a:ext cx="7468610" cy="712301"/>
          </a:xfrm>
          <a:prstGeom prst="roundRect">
            <a:avLst>
              <a:gd name="adj" fmla="val 2851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1591" y="576804"/>
            <a:ext cx="10316570" cy="674480"/>
          </a:xfrm>
        </p:spPr>
        <p:txBody>
          <a:bodyPr>
            <a:normAutofit/>
          </a:bodyPr>
          <a:lstStyle/>
          <a:p>
            <a:r>
              <a:rPr lang="sv-S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Ta med er detta</a:t>
            </a:r>
            <a:endParaRPr lang="sv-SE" sz="4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B28E467-7FA7-402C-AAB4-77A63B025148}"/>
              </a:ext>
            </a:extLst>
          </p:cNvPr>
          <p:cNvSpPr/>
          <p:nvPr/>
        </p:nvSpPr>
        <p:spPr>
          <a:xfrm>
            <a:off x="481263" y="1399674"/>
            <a:ext cx="11229474" cy="4058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42900">
              <a:lnSpc>
                <a:spcPct val="150000"/>
              </a:lnSpc>
              <a:buSzPts val="1800"/>
              <a:buChar char="●"/>
            </a:pPr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Medborgarens behov styr kommunernas arbete - inte tvärt om</a:t>
            </a:r>
          </a:p>
          <a:p>
            <a:pPr marL="457200" lvl="0" indent="-342900">
              <a:lnSpc>
                <a:spcPct val="150000"/>
              </a:lnSpc>
              <a:buSzPts val="1800"/>
              <a:buChar char="●"/>
            </a:pPr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Informationshantering skapar förutsättningar för innovation inom kommunen</a:t>
            </a:r>
          </a:p>
          <a:p>
            <a:pPr marL="457200" lvl="0" indent="-342900">
              <a:lnSpc>
                <a:spcPct val="150000"/>
              </a:lnSpc>
              <a:buSzPts val="1800"/>
              <a:buChar char="●"/>
            </a:pPr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Dataunderlag motiverar resursallokering inom kommunen </a:t>
            </a:r>
          </a:p>
          <a:p>
            <a:pPr marL="457200" lvl="0" indent="-342900">
              <a:lnSpc>
                <a:spcPct val="150000"/>
              </a:lnSpc>
              <a:buSzPts val="1800"/>
              <a:buChar char="●"/>
            </a:pPr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Exempel medborgarportalen </a:t>
            </a:r>
          </a:p>
        </p:txBody>
      </p:sp>
      <p:pic>
        <p:nvPicPr>
          <p:cNvPr id="9" name="Shape 65">
            <a:extLst>
              <a:ext uri="{FF2B5EF4-FFF2-40B4-BE49-F238E27FC236}">
                <a16:creationId xmlns:a16="http://schemas.microsoft.com/office/drawing/2014/main" id="{D687CA49-98FD-4E3A-8CA7-A2976FAB1FAE}"/>
              </a:ext>
            </a:extLst>
          </p:cNvPr>
          <p:cNvPicPr preferRelativeResize="0"/>
          <p:nvPr/>
        </p:nvPicPr>
        <p:blipFill rotWithShape="1">
          <a:blip r:embed="rId5">
            <a:alphaModFix amt="18000"/>
          </a:blip>
          <a:srcRect b="46643"/>
          <a:stretch/>
        </p:blipFill>
        <p:spPr>
          <a:xfrm>
            <a:off x="481263" y="1399674"/>
            <a:ext cx="11229474" cy="4058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819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6.googleusercontent.com/Jmj0PfKnt4_hVljd6Vs6tVqJmMMBD2PWR8sCfpPGP_-c47_zhk12lD0rPSBFRIcZBC3orwIHtRTD1F5ZFJBdgiss3cz-SH1pYlh1i_A_QPMg_RHRHwii4E1ScYIWPI8b0ZQKDcs6yHY">
            <a:extLst>
              <a:ext uri="{FF2B5EF4-FFF2-40B4-BE49-F238E27FC236}">
                <a16:creationId xmlns:a16="http://schemas.microsoft.com/office/drawing/2014/main" id="{18ED1C51-33C2-4AF5-9752-59959AAF84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4"/>
          <a:stretch/>
        </p:blipFill>
        <p:spPr bwMode="auto">
          <a:xfrm>
            <a:off x="0" y="0"/>
            <a:ext cx="5962650" cy="577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5.googleusercontent.com/gTkte-JonvTZYALkEvxWiDeGHjOKaC9TxGRrETphmGmshdZWhpN3juvqbg5iuNOvcXscRjyl1HzvtV35XEcBohaHwp6YcKgSTfhfNwmvr-0YFnxh0GBF0dY6HWAS34SU3v9a_MeL1Ag">
            <a:extLst>
              <a:ext uri="{FF2B5EF4-FFF2-40B4-BE49-F238E27FC236}">
                <a16:creationId xmlns:a16="http://schemas.microsoft.com/office/drawing/2014/main" id="{3F91FC44-C566-4193-9BBB-AE578B7E26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941" b="22774"/>
          <a:stretch/>
        </p:blipFill>
        <p:spPr bwMode="auto">
          <a:xfrm>
            <a:off x="-249663" y="541421"/>
            <a:ext cx="7468610" cy="712301"/>
          </a:xfrm>
          <a:prstGeom prst="roundRect">
            <a:avLst>
              <a:gd name="adj" fmla="val 2851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1591" y="576804"/>
            <a:ext cx="10316570" cy="674480"/>
          </a:xfrm>
        </p:spPr>
        <p:txBody>
          <a:bodyPr>
            <a:normAutofit/>
          </a:bodyPr>
          <a:lstStyle/>
          <a:p>
            <a:r>
              <a:rPr lang="sv-S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Diskussion</a:t>
            </a:r>
            <a:endParaRPr lang="sv-SE" sz="4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B28E467-7FA7-402C-AAB4-77A63B025148}"/>
              </a:ext>
            </a:extLst>
          </p:cNvPr>
          <p:cNvSpPr/>
          <p:nvPr/>
        </p:nvSpPr>
        <p:spPr>
          <a:xfrm>
            <a:off x="481263" y="1399674"/>
            <a:ext cx="11229474" cy="4058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 algn="ctr">
              <a:lnSpc>
                <a:spcPct val="150000"/>
              </a:lnSpc>
              <a:buSzPts val="1800"/>
            </a:pPr>
            <a:r>
              <a:rPr lang="sv-SE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Spontana tankar och idéer?</a:t>
            </a:r>
          </a:p>
        </p:txBody>
      </p:sp>
      <p:pic>
        <p:nvPicPr>
          <p:cNvPr id="9" name="Shape 65">
            <a:extLst>
              <a:ext uri="{FF2B5EF4-FFF2-40B4-BE49-F238E27FC236}">
                <a16:creationId xmlns:a16="http://schemas.microsoft.com/office/drawing/2014/main" id="{D687CA49-98FD-4E3A-8CA7-A2976FAB1FAE}"/>
              </a:ext>
            </a:extLst>
          </p:cNvPr>
          <p:cNvPicPr preferRelativeResize="0"/>
          <p:nvPr/>
        </p:nvPicPr>
        <p:blipFill rotWithShape="1">
          <a:blip r:embed="rId5">
            <a:alphaModFix amt="18000"/>
          </a:blip>
          <a:srcRect b="46643"/>
          <a:stretch/>
        </p:blipFill>
        <p:spPr>
          <a:xfrm>
            <a:off x="481263" y="1471466"/>
            <a:ext cx="11229474" cy="3986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459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6.googleusercontent.com/Jmj0PfKnt4_hVljd6Vs6tVqJmMMBD2PWR8sCfpPGP_-c47_zhk12lD0rPSBFRIcZBC3orwIHtRTD1F5ZFJBdgiss3cz-SH1pYlh1i_A_QPMg_RHRHwii4E1ScYIWPI8b0ZQKDcs6yHY">
            <a:extLst>
              <a:ext uri="{FF2B5EF4-FFF2-40B4-BE49-F238E27FC236}">
                <a16:creationId xmlns:a16="http://schemas.microsoft.com/office/drawing/2014/main" id="{18ED1C51-33C2-4AF5-9752-59959AAF84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4"/>
          <a:stretch/>
        </p:blipFill>
        <p:spPr bwMode="auto">
          <a:xfrm>
            <a:off x="0" y="0"/>
            <a:ext cx="5962650" cy="577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5.googleusercontent.com/gTkte-JonvTZYALkEvxWiDeGHjOKaC9TxGRrETphmGmshdZWhpN3juvqbg5iuNOvcXscRjyl1HzvtV35XEcBohaHwp6YcKgSTfhfNwmvr-0YFnxh0GBF0dY6HWAS34SU3v9a_MeL1Ag">
            <a:extLst>
              <a:ext uri="{FF2B5EF4-FFF2-40B4-BE49-F238E27FC236}">
                <a16:creationId xmlns:a16="http://schemas.microsoft.com/office/drawing/2014/main" id="{3F91FC44-C566-4193-9BBB-AE578B7E26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941" b="22774"/>
          <a:stretch/>
        </p:blipFill>
        <p:spPr bwMode="auto">
          <a:xfrm>
            <a:off x="-249663" y="541421"/>
            <a:ext cx="7468610" cy="712301"/>
          </a:xfrm>
          <a:prstGeom prst="roundRect">
            <a:avLst>
              <a:gd name="adj" fmla="val 2851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1591" y="576804"/>
            <a:ext cx="10316570" cy="674480"/>
          </a:xfrm>
        </p:spPr>
        <p:txBody>
          <a:bodyPr>
            <a:normAutofit/>
          </a:bodyPr>
          <a:lstStyle/>
          <a:p>
            <a:r>
              <a:rPr lang="sv-S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Vad är Arkitektur</a:t>
            </a:r>
            <a:endParaRPr lang="sv-SE" sz="4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B28E467-7FA7-402C-AAB4-77A63B025148}"/>
              </a:ext>
            </a:extLst>
          </p:cNvPr>
          <p:cNvSpPr/>
          <p:nvPr/>
        </p:nvSpPr>
        <p:spPr>
          <a:xfrm>
            <a:off x="481263" y="1399674"/>
            <a:ext cx="11229474" cy="4058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42900">
              <a:spcBef>
                <a:spcPts val="1600"/>
              </a:spcBef>
              <a:buSzPts val="1800"/>
              <a:buChar char="●"/>
            </a:pPr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Arbetet med IS-Arkitektur kan liknas vid att forma den goda staden kontra att bygga hus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En välfungerande IS-infrastruktur är en förutsättning för digital samverkan</a:t>
            </a:r>
          </a:p>
          <a:p>
            <a:pPr marL="457200" lvl="0" indent="-342900">
              <a:buSzPts val="1800"/>
              <a:buChar char="●"/>
            </a:pPr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Digital samverkan kan bidra till innovation </a:t>
            </a:r>
          </a:p>
        </p:txBody>
      </p:sp>
      <p:pic>
        <p:nvPicPr>
          <p:cNvPr id="9" name="Shape 65">
            <a:extLst>
              <a:ext uri="{FF2B5EF4-FFF2-40B4-BE49-F238E27FC236}">
                <a16:creationId xmlns:a16="http://schemas.microsoft.com/office/drawing/2014/main" id="{D687CA49-98FD-4E3A-8CA7-A2976FAB1FAE}"/>
              </a:ext>
            </a:extLst>
          </p:cNvPr>
          <p:cNvPicPr preferRelativeResize="0"/>
          <p:nvPr/>
        </p:nvPicPr>
        <p:blipFill rotWithShape="1">
          <a:blip r:embed="rId5">
            <a:alphaModFix amt="18000"/>
          </a:blip>
          <a:srcRect b="46643"/>
          <a:stretch/>
        </p:blipFill>
        <p:spPr>
          <a:xfrm>
            <a:off x="481263" y="1399674"/>
            <a:ext cx="11229474" cy="4058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4324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6.googleusercontent.com/Jmj0PfKnt4_hVljd6Vs6tVqJmMMBD2PWR8sCfpPGP_-c47_zhk12lD0rPSBFRIcZBC3orwIHtRTD1F5ZFJBdgiss3cz-SH1pYlh1i_A_QPMg_RHRHwii4E1ScYIWPI8b0ZQKDcs6yHY">
            <a:extLst>
              <a:ext uri="{FF2B5EF4-FFF2-40B4-BE49-F238E27FC236}">
                <a16:creationId xmlns:a16="http://schemas.microsoft.com/office/drawing/2014/main" id="{18ED1C51-33C2-4AF5-9752-59959AAF84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4"/>
          <a:stretch/>
        </p:blipFill>
        <p:spPr bwMode="auto">
          <a:xfrm>
            <a:off x="0" y="0"/>
            <a:ext cx="5962650" cy="577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5.googleusercontent.com/gTkte-JonvTZYALkEvxWiDeGHjOKaC9TxGRrETphmGmshdZWhpN3juvqbg5iuNOvcXscRjyl1HzvtV35XEcBohaHwp6YcKgSTfhfNwmvr-0YFnxh0GBF0dY6HWAS34SU3v9a_MeL1Ag">
            <a:extLst>
              <a:ext uri="{FF2B5EF4-FFF2-40B4-BE49-F238E27FC236}">
                <a16:creationId xmlns:a16="http://schemas.microsoft.com/office/drawing/2014/main" id="{3F91FC44-C566-4193-9BBB-AE578B7E26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941" b="22774"/>
          <a:stretch/>
        </p:blipFill>
        <p:spPr bwMode="auto">
          <a:xfrm>
            <a:off x="-249663" y="541421"/>
            <a:ext cx="7468610" cy="712301"/>
          </a:xfrm>
          <a:prstGeom prst="roundRect">
            <a:avLst>
              <a:gd name="adj" fmla="val 2851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1591" y="576804"/>
            <a:ext cx="10316570" cy="674480"/>
          </a:xfrm>
        </p:spPr>
        <p:txBody>
          <a:bodyPr>
            <a:normAutofit/>
          </a:bodyPr>
          <a:lstStyle/>
          <a:p>
            <a:r>
              <a:rPr lang="sv-S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Arkitektur</a:t>
            </a:r>
            <a:endParaRPr lang="sv-SE" sz="4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B28E467-7FA7-402C-AAB4-77A63B025148}"/>
              </a:ext>
            </a:extLst>
          </p:cNvPr>
          <p:cNvSpPr/>
          <p:nvPr/>
        </p:nvSpPr>
        <p:spPr>
          <a:xfrm>
            <a:off x="481263" y="1399674"/>
            <a:ext cx="11229474" cy="4058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spcBef>
                <a:spcPts val="1600"/>
              </a:spcBef>
              <a:buSzPts val="1800"/>
            </a:pPr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Shape 157">
            <a:extLst>
              <a:ext uri="{FF2B5EF4-FFF2-40B4-BE49-F238E27FC236}">
                <a16:creationId xmlns:a16="http://schemas.microsoft.com/office/drawing/2014/main" id="{DB2A3B0B-E0C6-4685-B045-DF96A05E5E0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263" y="1399674"/>
            <a:ext cx="5262651" cy="4058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59">
            <a:extLst>
              <a:ext uri="{FF2B5EF4-FFF2-40B4-BE49-F238E27FC236}">
                <a16:creationId xmlns:a16="http://schemas.microsoft.com/office/drawing/2014/main" id="{9E8531C3-3D3E-40FF-946C-8F1682C1F45C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25177" y="1233183"/>
            <a:ext cx="5481347" cy="41109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645AA67-1611-4700-AE9E-43F915B9B422}"/>
              </a:ext>
            </a:extLst>
          </p:cNvPr>
          <p:cNvSpPr txBox="1"/>
          <p:nvPr/>
        </p:nvSpPr>
        <p:spPr>
          <a:xfrm>
            <a:off x="764275" y="1733266"/>
            <a:ext cx="957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Befintlig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55BCF29-9A60-4FCB-848F-D226E069D858}"/>
              </a:ext>
            </a:extLst>
          </p:cNvPr>
          <p:cNvSpPr txBox="1"/>
          <p:nvPr/>
        </p:nvSpPr>
        <p:spPr>
          <a:xfrm>
            <a:off x="6796800" y="1730154"/>
            <a:ext cx="1199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Föreslagen</a:t>
            </a:r>
          </a:p>
          <a:p>
            <a:r>
              <a:rPr lang="sv-SE" dirty="0"/>
              <a:t>lösning</a:t>
            </a:r>
          </a:p>
        </p:txBody>
      </p:sp>
      <p:pic>
        <p:nvPicPr>
          <p:cNvPr id="9" name="Shape 65">
            <a:extLst>
              <a:ext uri="{FF2B5EF4-FFF2-40B4-BE49-F238E27FC236}">
                <a16:creationId xmlns:a16="http://schemas.microsoft.com/office/drawing/2014/main" id="{D687CA49-98FD-4E3A-8CA7-A2976FAB1FAE}"/>
              </a:ext>
            </a:extLst>
          </p:cNvPr>
          <p:cNvPicPr preferRelativeResize="0"/>
          <p:nvPr/>
        </p:nvPicPr>
        <p:blipFill rotWithShape="1">
          <a:blip r:embed="rId7">
            <a:alphaModFix amt="18000"/>
          </a:blip>
          <a:srcRect b="46643"/>
          <a:stretch/>
        </p:blipFill>
        <p:spPr>
          <a:xfrm>
            <a:off x="481263" y="1399674"/>
            <a:ext cx="11229474" cy="4058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106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6.googleusercontent.com/Jmj0PfKnt4_hVljd6Vs6tVqJmMMBD2PWR8sCfpPGP_-c47_zhk12lD0rPSBFRIcZBC3orwIHtRTD1F5ZFJBdgiss3cz-SH1pYlh1i_A_QPMg_RHRHwii4E1ScYIWPI8b0ZQKDcs6yHY">
            <a:extLst>
              <a:ext uri="{FF2B5EF4-FFF2-40B4-BE49-F238E27FC236}">
                <a16:creationId xmlns:a16="http://schemas.microsoft.com/office/drawing/2014/main" id="{18ED1C51-33C2-4AF5-9752-59959AAF84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4"/>
          <a:stretch/>
        </p:blipFill>
        <p:spPr bwMode="auto">
          <a:xfrm>
            <a:off x="0" y="0"/>
            <a:ext cx="5962650" cy="577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5.googleusercontent.com/gTkte-JonvTZYALkEvxWiDeGHjOKaC9TxGRrETphmGmshdZWhpN3juvqbg5iuNOvcXscRjyl1HzvtV35XEcBohaHwp6YcKgSTfhfNwmvr-0YFnxh0GBF0dY6HWAS34SU3v9a_MeL1Ag">
            <a:extLst>
              <a:ext uri="{FF2B5EF4-FFF2-40B4-BE49-F238E27FC236}">
                <a16:creationId xmlns:a16="http://schemas.microsoft.com/office/drawing/2014/main" id="{3F91FC44-C566-4193-9BBB-AE578B7E26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941" b="22774"/>
          <a:stretch/>
        </p:blipFill>
        <p:spPr bwMode="auto">
          <a:xfrm>
            <a:off x="-249663" y="541421"/>
            <a:ext cx="7468610" cy="712301"/>
          </a:xfrm>
          <a:prstGeom prst="roundRect">
            <a:avLst>
              <a:gd name="adj" fmla="val 2851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1591" y="576804"/>
            <a:ext cx="10316570" cy="674480"/>
          </a:xfrm>
        </p:spPr>
        <p:txBody>
          <a:bodyPr>
            <a:normAutofit/>
          </a:bodyPr>
          <a:lstStyle/>
          <a:p>
            <a:r>
              <a:rPr lang="sv-S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Agenda</a:t>
            </a:r>
            <a:endParaRPr lang="sv-SE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B28E467-7FA7-402C-AAB4-77A63B025148}"/>
              </a:ext>
            </a:extLst>
          </p:cNvPr>
          <p:cNvSpPr/>
          <p:nvPr/>
        </p:nvSpPr>
        <p:spPr>
          <a:xfrm>
            <a:off x="481263" y="1399674"/>
            <a:ext cx="11229474" cy="4058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42900">
              <a:buSzPts val="1800"/>
              <a:buChar char="●"/>
            </a:pPr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Uppdragsbeskrivning och avgränsning </a:t>
            </a:r>
          </a:p>
          <a:p>
            <a:pPr marL="457200" lvl="0" indent="-342900">
              <a:buSzPts val="1800"/>
              <a:buChar char="●"/>
            </a:pPr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Bakgrund</a:t>
            </a:r>
          </a:p>
          <a:p>
            <a:pPr marL="457200" lvl="0" indent="-342900">
              <a:buSzPts val="1800"/>
              <a:buChar char="●"/>
            </a:pPr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Rekommendation - exempel kommunplattform</a:t>
            </a:r>
          </a:p>
          <a:p>
            <a:pPr marL="457200" lvl="0" indent="-342900">
              <a:buSzPts val="1800"/>
              <a:buChar char="●"/>
            </a:pPr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Rekommendation - digital samverkan </a:t>
            </a:r>
          </a:p>
          <a:p>
            <a:pPr marL="457200" lvl="0" indent="-342900">
              <a:buSzPts val="1800"/>
              <a:buChar char="●"/>
            </a:pPr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Effekter medborgare och medarbetare</a:t>
            </a:r>
          </a:p>
          <a:p>
            <a:pPr marL="457200" lvl="0" indent="-342900">
              <a:buSzPts val="1800"/>
              <a:buChar char="●"/>
            </a:pPr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Sammanfattningsvis (ta med er detta)</a:t>
            </a:r>
          </a:p>
          <a:p>
            <a:pPr marL="457200" lvl="0" indent="-342900">
              <a:buSzPts val="1800"/>
              <a:buChar char="●"/>
            </a:pPr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Diskussion</a:t>
            </a:r>
          </a:p>
          <a:p>
            <a:pPr algn="ctr"/>
            <a:endParaRPr lang="sv-S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Shape 65">
            <a:extLst>
              <a:ext uri="{FF2B5EF4-FFF2-40B4-BE49-F238E27FC236}">
                <a16:creationId xmlns:a16="http://schemas.microsoft.com/office/drawing/2014/main" id="{D687CA49-98FD-4E3A-8CA7-A2976FAB1FAE}"/>
              </a:ext>
            </a:extLst>
          </p:cNvPr>
          <p:cNvPicPr preferRelativeResize="0"/>
          <p:nvPr/>
        </p:nvPicPr>
        <p:blipFill rotWithShape="1">
          <a:blip r:embed="rId5">
            <a:alphaModFix amt="18000"/>
          </a:blip>
          <a:srcRect b="46643"/>
          <a:stretch/>
        </p:blipFill>
        <p:spPr>
          <a:xfrm>
            <a:off x="481263" y="1399674"/>
            <a:ext cx="11229474" cy="4058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250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6.googleusercontent.com/Jmj0PfKnt4_hVljd6Vs6tVqJmMMBD2PWR8sCfpPGP_-c47_zhk12lD0rPSBFRIcZBC3orwIHtRTD1F5ZFJBdgiss3cz-SH1pYlh1i_A_QPMg_RHRHwii4E1ScYIWPI8b0ZQKDcs6yHY">
            <a:extLst>
              <a:ext uri="{FF2B5EF4-FFF2-40B4-BE49-F238E27FC236}">
                <a16:creationId xmlns:a16="http://schemas.microsoft.com/office/drawing/2014/main" id="{18ED1C51-33C2-4AF5-9752-59959AAF84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4"/>
          <a:stretch/>
        </p:blipFill>
        <p:spPr bwMode="auto">
          <a:xfrm>
            <a:off x="0" y="0"/>
            <a:ext cx="5962650" cy="577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5.googleusercontent.com/gTkte-JonvTZYALkEvxWiDeGHjOKaC9TxGRrETphmGmshdZWhpN3juvqbg5iuNOvcXscRjyl1HzvtV35XEcBohaHwp6YcKgSTfhfNwmvr-0YFnxh0GBF0dY6HWAS34SU3v9a_MeL1Ag">
            <a:extLst>
              <a:ext uri="{FF2B5EF4-FFF2-40B4-BE49-F238E27FC236}">
                <a16:creationId xmlns:a16="http://schemas.microsoft.com/office/drawing/2014/main" id="{3F91FC44-C566-4193-9BBB-AE578B7E26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941" b="22774"/>
          <a:stretch/>
        </p:blipFill>
        <p:spPr bwMode="auto">
          <a:xfrm>
            <a:off x="-249663" y="541421"/>
            <a:ext cx="7468610" cy="712301"/>
          </a:xfrm>
          <a:prstGeom prst="roundRect">
            <a:avLst>
              <a:gd name="adj" fmla="val 2851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1591" y="576804"/>
            <a:ext cx="10316570" cy="674480"/>
          </a:xfrm>
        </p:spPr>
        <p:txBody>
          <a:bodyPr>
            <a:normAutofit/>
          </a:bodyPr>
          <a:lstStyle/>
          <a:p>
            <a:r>
              <a:rPr lang="sv-S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Uppdragsbeskrivning</a:t>
            </a:r>
            <a:endParaRPr lang="sv-SE" sz="4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B28E467-7FA7-402C-AAB4-77A63B025148}"/>
              </a:ext>
            </a:extLst>
          </p:cNvPr>
          <p:cNvSpPr/>
          <p:nvPr/>
        </p:nvSpPr>
        <p:spPr>
          <a:xfrm>
            <a:off x="481263" y="1399674"/>
            <a:ext cx="11229474" cy="4058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Uppdraget innebär:</a:t>
            </a:r>
          </a:p>
          <a:p>
            <a:pPr algn="ctr"/>
            <a:r>
              <a:rPr lang="sv-S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Att utreda hur man utmanar befintliga </a:t>
            </a:r>
            <a:r>
              <a:rPr lang="sv-S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arbetssätt </a:t>
            </a:r>
            <a:r>
              <a:rPr lang="sv-S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och </a:t>
            </a:r>
            <a:r>
              <a:rPr lang="sv-S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strukturer</a:t>
            </a:r>
            <a:r>
              <a:rPr lang="sv-S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inom ett specifikt verksamhetsområde. Hur hade man </a:t>
            </a:r>
            <a:r>
              <a:rPr lang="sv-S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byggt upp en verksamhet </a:t>
            </a:r>
            <a:r>
              <a:rPr lang="sv-S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idag utifrån </a:t>
            </a:r>
            <a:r>
              <a:rPr lang="sv-S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digitaliserings möjligheter</a:t>
            </a:r>
            <a:r>
              <a:rPr lang="sv-S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om man inte hade något att förhålla sig till? Exempel på verksamhetsområden kan vara hemtjänst, grundskola, Samhällsbyggnadsprocessen</a:t>
            </a:r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9" name="Shape 65">
            <a:extLst>
              <a:ext uri="{FF2B5EF4-FFF2-40B4-BE49-F238E27FC236}">
                <a16:creationId xmlns:a16="http://schemas.microsoft.com/office/drawing/2014/main" id="{D687CA49-98FD-4E3A-8CA7-A2976FAB1FAE}"/>
              </a:ext>
            </a:extLst>
          </p:cNvPr>
          <p:cNvPicPr preferRelativeResize="0"/>
          <p:nvPr/>
        </p:nvPicPr>
        <p:blipFill rotWithShape="1">
          <a:blip r:embed="rId5">
            <a:alphaModFix amt="18000"/>
          </a:blip>
          <a:srcRect b="46643"/>
          <a:stretch/>
        </p:blipFill>
        <p:spPr>
          <a:xfrm>
            <a:off x="481263" y="1399674"/>
            <a:ext cx="11229474" cy="4058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7720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6.googleusercontent.com/Jmj0PfKnt4_hVljd6Vs6tVqJmMMBD2PWR8sCfpPGP_-c47_zhk12lD0rPSBFRIcZBC3orwIHtRTD1F5ZFJBdgiss3cz-SH1pYlh1i_A_QPMg_RHRHwii4E1ScYIWPI8b0ZQKDcs6yHY">
            <a:extLst>
              <a:ext uri="{FF2B5EF4-FFF2-40B4-BE49-F238E27FC236}">
                <a16:creationId xmlns:a16="http://schemas.microsoft.com/office/drawing/2014/main" id="{18ED1C51-33C2-4AF5-9752-59959AAF84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4"/>
          <a:stretch/>
        </p:blipFill>
        <p:spPr bwMode="auto">
          <a:xfrm>
            <a:off x="0" y="0"/>
            <a:ext cx="5962650" cy="577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5.googleusercontent.com/gTkte-JonvTZYALkEvxWiDeGHjOKaC9TxGRrETphmGmshdZWhpN3juvqbg5iuNOvcXscRjyl1HzvtV35XEcBohaHwp6YcKgSTfhfNwmvr-0YFnxh0GBF0dY6HWAS34SU3v9a_MeL1Ag">
            <a:extLst>
              <a:ext uri="{FF2B5EF4-FFF2-40B4-BE49-F238E27FC236}">
                <a16:creationId xmlns:a16="http://schemas.microsoft.com/office/drawing/2014/main" id="{3F91FC44-C566-4193-9BBB-AE578B7E26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941" b="22774"/>
          <a:stretch/>
        </p:blipFill>
        <p:spPr bwMode="auto">
          <a:xfrm>
            <a:off x="-249663" y="541421"/>
            <a:ext cx="7468610" cy="712301"/>
          </a:xfrm>
          <a:prstGeom prst="roundRect">
            <a:avLst>
              <a:gd name="adj" fmla="val 2851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1591" y="576804"/>
            <a:ext cx="10316570" cy="674480"/>
          </a:xfrm>
        </p:spPr>
        <p:txBody>
          <a:bodyPr>
            <a:normAutofit/>
          </a:bodyPr>
          <a:lstStyle/>
          <a:p>
            <a:r>
              <a:rPr lang="sv-S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Bakgrund</a:t>
            </a:r>
            <a:endParaRPr lang="sv-SE" sz="4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B28E467-7FA7-402C-AAB4-77A63B025148}"/>
              </a:ext>
            </a:extLst>
          </p:cNvPr>
          <p:cNvSpPr/>
          <p:nvPr/>
        </p:nvSpPr>
        <p:spPr>
          <a:xfrm>
            <a:off x="481263" y="1399674"/>
            <a:ext cx="11229474" cy="4058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42900">
              <a:buSzPts val="1800"/>
              <a:buChar char="●"/>
            </a:pPr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Utifrån och in perspektiv</a:t>
            </a:r>
          </a:p>
          <a:p>
            <a:pPr marL="457200" lvl="0" indent="-342900">
              <a:buSzPts val="1800"/>
              <a:buChar char="●"/>
            </a:pPr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Medborgaren tvingas agera projektledare</a:t>
            </a:r>
          </a:p>
          <a:p>
            <a:pPr marL="457200" lvl="0" indent="-342900">
              <a:buSzPts val="1800"/>
              <a:buChar char="●"/>
            </a:pPr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Svårt att hitta rätt bland alla formulär </a:t>
            </a:r>
          </a:p>
          <a:p>
            <a:pPr marL="457200" lvl="0" indent="-342900">
              <a:buSzPts val="1800"/>
              <a:buChar char="●"/>
            </a:pPr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Svårt att veta vad som erbjuds (vad man har rätt till som medborgare </a:t>
            </a:r>
            <a:r>
              <a:rPr lang="sv-SE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etc</a:t>
            </a:r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)</a:t>
            </a:r>
          </a:p>
          <a:p>
            <a:pPr marL="457200" lvl="0" indent="-342900">
              <a:buSzPts val="1800"/>
              <a:buChar char="●"/>
            </a:pPr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Digital samverkan och interoperabilitet - en utmaning</a:t>
            </a:r>
          </a:p>
          <a:p>
            <a:pPr marL="457200" lvl="0" indent="-342900">
              <a:buSzPts val="1800"/>
              <a:buChar char="●"/>
            </a:pPr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Sporadiska kontakttillfällen</a:t>
            </a:r>
          </a:p>
          <a:p>
            <a:pPr marL="457200" lvl="0" indent="-342900">
              <a:buSzPts val="1800"/>
              <a:buChar char="●"/>
            </a:pPr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~50 år av insamlad data som knappt används</a:t>
            </a:r>
          </a:p>
          <a:p>
            <a:pPr algn="ctr"/>
            <a:endParaRPr lang="sv-SE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Shape 65">
            <a:extLst>
              <a:ext uri="{FF2B5EF4-FFF2-40B4-BE49-F238E27FC236}">
                <a16:creationId xmlns:a16="http://schemas.microsoft.com/office/drawing/2014/main" id="{D687CA49-98FD-4E3A-8CA7-A2976FAB1FAE}"/>
              </a:ext>
            </a:extLst>
          </p:cNvPr>
          <p:cNvPicPr preferRelativeResize="0"/>
          <p:nvPr/>
        </p:nvPicPr>
        <p:blipFill rotWithShape="1">
          <a:blip r:embed="rId5">
            <a:alphaModFix amt="18000"/>
          </a:blip>
          <a:srcRect b="46643"/>
          <a:stretch/>
        </p:blipFill>
        <p:spPr>
          <a:xfrm>
            <a:off x="482852" y="1399674"/>
            <a:ext cx="11229474" cy="4058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145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6.googleusercontent.com/Jmj0PfKnt4_hVljd6Vs6tVqJmMMBD2PWR8sCfpPGP_-c47_zhk12lD0rPSBFRIcZBC3orwIHtRTD1F5ZFJBdgiss3cz-SH1pYlh1i_A_QPMg_RHRHwii4E1ScYIWPI8b0ZQKDcs6yHY">
            <a:extLst>
              <a:ext uri="{FF2B5EF4-FFF2-40B4-BE49-F238E27FC236}">
                <a16:creationId xmlns:a16="http://schemas.microsoft.com/office/drawing/2014/main" id="{18ED1C51-33C2-4AF5-9752-59959AAF84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4"/>
          <a:stretch/>
        </p:blipFill>
        <p:spPr bwMode="auto">
          <a:xfrm>
            <a:off x="0" y="0"/>
            <a:ext cx="5962650" cy="577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5.googleusercontent.com/gTkte-JonvTZYALkEvxWiDeGHjOKaC9TxGRrETphmGmshdZWhpN3juvqbg5iuNOvcXscRjyl1HzvtV35XEcBohaHwp6YcKgSTfhfNwmvr-0YFnxh0GBF0dY6HWAS34SU3v9a_MeL1Ag">
            <a:extLst>
              <a:ext uri="{FF2B5EF4-FFF2-40B4-BE49-F238E27FC236}">
                <a16:creationId xmlns:a16="http://schemas.microsoft.com/office/drawing/2014/main" id="{3F91FC44-C566-4193-9BBB-AE578B7E26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941" b="22774"/>
          <a:stretch/>
        </p:blipFill>
        <p:spPr bwMode="auto">
          <a:xfrm>
            <a:off x="-249663" y="541421"/>
            <a:ext cx="7468610" cy="712301"/>
          </a:xfrm>
          <a:prstGeom prst="roundRect">
            <a:avLst>
              <a:gd name="adj" fmla="val 2851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1591" y="576804"/>
            <a:ext cx="10316570" cy="674480"/>
          </a:xfrm>
        </p:spPr>
        <p:txBody>
          <a:bodyPr>
            <a:normAutofit/>
          </a:bodyPr>
          <a:lstStyle/>
          <a:p>
            <a:r>
              <a:rPr lang="sv-S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Organisationsstruktur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B28E467-7FA7-402C-AAB4-77A63B025148}"/>
              </a:ext>
            </a:extLst>
          </p:cNvPr>
          <p:cNvSpPr/>
          <p:nvPr/>
        </p:nvSpPr>
        <p:spPr>
          <a:xfrm>
            <a:off x="481263" y="1399674"/>
            <a:ext cx="11229474" cy="4058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Shape 87">
            <a:extLst>
              <a:ext uri="{FF2B5EF4-FFF2-40B4-BE49-F238E27FC236}">
                <a16:creationId xmlns:a16="http://schemas.microsoft.com/office/drawing/2014/main" id="{D3D9EE22-5F30-4898-A6DE-7A4D4146D1B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3424" y="1411969"/>
            <a:ext cx="6705152" cy="400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65">
            <a:extLst>
              <a:ext uri="{FF2B5EF4-FFF2-40B4-BE49-F238E27FC236}">
                <a16:creationId xmlns:a16="http://schemas.microsoft.com/office/drawing/2014/main" id="{D687CA49-98FD-4E3A-8CA7-A2976FAB1FAE}"/>
              </a:ext>
            </a:extLst>
          </p:cNvPr>
          <p:cNvPicPr preferRelativeResize="0"/>
          <p:nvPr/>
        </p:nvPicPr>
        <p:blipFill rotWithShape="1">
          <a:blip r:embed="rId6">
            <a:alphaModFix amt="18000"/>
          </a:blip>
          <a:srcRect b="46643"/>
          <a:stretch/>
        </p:blipFill>
        <p:spPr>
          <a:xfrm>
            <a:off x="481263" y="1358652"/>
            <a:ext cx="11229474" cy="4058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2456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6.googleusercontent.com/Jmj0PfKnt4_hVljd6Vs6tVqJmMMBD2PWR8sCfpPGP_-c47_zhk12lD0rPSBFRIcZBC3orwIHtRTD1F5ZFJBdgiss3cz-SH1pYlh1i_A_QPMg_RHRHwii4E1ScYIWPI8b0ZQKDcs6yHY">
            <a:extLst>
              <a:ext uri="{FF2B5EF4-FFF2-40B4-BE49-F238E27FC236}">
                <a16:creationId xmlns:a16="http://schemas.microsoft.com/office/drawing/2014/main" id="{18ED1C51-33C2-4AF5-9752-59959AAF84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4"/>
          <a:stretch/>
        </p:blipFill>
        <p:spPr bwMode="auto">
          <a:xfrm>
            <a:off x="0" y="0"/>
            <a:ext cx="5962650" cy="577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5.googleusercontent.com/gTkte-JonvTZYALkEvxWiDeGHjOKaC9TxGRrETphmGmshdZWhpN3juvqbg5iuNOvcXscRjyl1HzvtV35XEcBohaHwp6YcKgSTfhfNwmvr-0YFnxh0GBF0dY6HWAS34SU3v9a_MeL1Ag">
            <a:extLst>
              <a:ext uri="{FF2B5EF4-FFF2-40B4-BE49-F238E27FC236}">
                <a16:creationId xmlns:a16="http://schemas.microsoft.com/office/drawing/2014/main" id="{3F91FC44-C566-4193-9BBB-AE578B7E26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941" b="22774"/>
          <a:stretch/>
        </p:blipFill>
        <p:spPr bwMode="auto">
          <a:xfrm>
            <a:off x="-249663" y="541421"/>
            <a:ext cx="7468610" cy="712301"/>
          </a:xfrm>
          <a:prstGeom prst="roundRect">
            <a:avLst>
              <a:gd name="adj" fmla="val 2851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1591" y="576804"/>
            <a:ext cx="11668114" cy="674480"/>
          </a:xfrm>
        </p:spPr>
        <p:txBody>
          <a:bodyPr>
            <a:normAutofit/>
          </a:bodyPr>
          <a:lstStyle/>
          <a:p>
            <a:r>
              <a:rPr lang="sv-S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Medborgarportalen – Ett nytt sätt att interagera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B28E467-7FA7-402C-AAB4-77A63B025148}"/>
              </a:ext>
            </a:extLst>
          </p:cNvPr>
          <p:cNvSpPr/>
          <p:nvPr/>
        </p:nvSpPr>
        <p:spPr>
          <a:xfrm>
            <a:off x="481263" y="1489151"/>
            <a:ext cx="11229474" cy="2258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77FB005-DF0A-4A3C-93D8-069DBAF0E6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811" y="1486713"/>
            <a:ext cx="10812378" cy="2261213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787D259C-477D-4756-B81F-13D7BEBB2EBF}"/>
              </a:ext>
            </a:extLst>
          </p:cNvPr>
          <p:cNvSpPr/>
          <p:nvPr/>
        </p:nvSpPr>
        <p:spPr>
          <a:xfrm>
            <a:off x="481263" y="3952394"/>
            <a:ext cx="11229474" cy="14164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”En plattform som växer tillsammans med medborgaren”</a:t>
            </a:r>
            <a:endParaRPr lang="sv-SE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https://lh4.googleusercontent.com/-6wo0XNBe8MJb4rGNxnnSDYyNjlNKOqy7c0Ok5egs0lGB1Lh1M3sF3FIHg06n1iaoRgPGmPlX6BK_UCw7RHdpBO9nWRgvwGToOZn1lWyaYdnAqoySBruyrvnuLk1IqMwHlzRETRJNS8">
            <a:extLst>
              <a:ext uri="{FF2B5EF4-FFF2-40B4-BE49-F238E27FC236}">
                <a16:creationId xmlns:a16="http://schemas.microsoft.com/office/drawing/2014/main" id="{91F32295-EBE6-4761-9FC3-E830B0583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505" y="4916161"/>
            <a:ext cx="1138989" cy="65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EE462A32-25C6-4008-B5F9-D648C56BD2A9}"/>
              </a:ext>
            </a:extLst>
          </p:cNvPr>
          <p:cNvSpPr/>
          <p:nvPr/>
        </p:nvSpPr>
        <p:spPr>
          <a:xfrm>
            <a:off x="10764252" y="5401865"/>
            <a:ext cx="1315453" cy="20854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Shape 65">
            <a:extLst>
              <a:ext uri="{FF2B5EF4-FFF2-40B4-BE49-F238E27FC236}">
                <a16:creationId xmlns:a16="http://schemas.microsoft.com/office/drawing/2014/main" id="{D687CA49-98FD-4E3A-8CA7-A2976FAB1FAE}"/>
              </a:ext>
            </a:extLst>
          </p:cNvPr>
          <p:cNvPicPr preferRelativeResize="0"/>
          <p:nvPr/>
        </p:nvPicPr>
        <p:blipFill rotWithShape="1">
          <a:blip r:embed="rId7">
            <a:alphaModFix amt="18000"/>
          </a:blip>
          <a:srcRect b="46643"/>
          <a:stretch/>
        </p:blipFill>
        <p:spPr>
          <a:xfrm>
            <a:off x="481263" y="1486713"/>
            <a:ext cx="11229474" cy="3882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9955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6.googleusercontent.com/Jmj0PfKnt4_hVljd6Vs6tVqJmMMBD2PWR8sCfpPGP_-c47_zhk12lD0rPSBFRIcZBC3orwIHtRTD1F5ZFJBdgiss3cz-SH1pYlh1i_A_QPMg_RHRHwii4E1ScYIWPI8b0ZQKDcs6yHY">
            <a:extLst>
              <a:ext uri="{FF2B5EF4-FFF2-40B4-BE49-F238E27FC236}">
                <a16:creationId xmlns:a16="http://schemas.microsoft.com/office/drawing/2014/main" id="{18ED1C51-33C2-4AF5-9752-59959AAF84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4"/>
          <a:stretch/>
        </p:blipFill>
        <p:spPr bwMode="auto">
          <a:xfrm>
            <a:off x="0" y="0"/>
            <a:ext cx="5962650" cy="577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5.googleusercontent.com/gTkte-JonvTZYALkEvxWiDeGHjOKaC9TxGRrETphmGmshdZWhpN3juvqbg5iuNOvcXscRjyl1HzvtV35XEcBohaHwp6YcKgSTfhfNwmvr-0YFnxh0GBF0dY6HWAS34SU3v9a_MeL1Ag">
            <a:extLst>
              <a:ext uri="{FF2B5EF4-FFF2-40B4-BE49-F238E27FC236}">
                <a16:creationId xmlns:a16="http://schemas.microsoft.com/office/drawing/2014/main" id="{3F91FC44-C566-4193-9BBB-AE578B7E26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941" b="22774"/>
          <a:stretch/>
        </p:blipFill>
        <p:spPr bwMode="auto">
          <a:xfrm>
            <a:off x="-249663" y="541421"/>
            <a:ext cx="7468610" cy="712301"/>
          </a:xfrm>
          <a:prstGeom prst="roundRect">
            <a:avLst>
              <a:gd name="adj" fmla="val 2851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1591" y="576804"/>
            <a:ext cx="10316570" cy="674480"/>
          </a:xfrm>
        </p:spPr>
        <p:txBody>
          <a:bodyPr>
            <a:normAutofit/>
          </a:bodyPr>
          <a:lstStyle/>
          <a:p>
            <a:r>
              <a:rPr lang="sv-S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Organisationsstruktur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B28E467-7FA7-402C-AAB4-77A63B025148}"/>
              </a:ext>
            </a:extLst>
          </p:cNvPr>
          <p:cNvSpPr/>
          <p:nvPr/>
        </p:nvSpPr>
        <p:spPr>
          <a:xfrm>
            <a:off x="481263" y="1399674"/>
            <a:ext cx="11229474" cy="4058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Shape 87">
            <a:extLst>
              <a:ext uri="{FF2B5EF4-FFF2-40B4-BE49-F238E27FC236}">
                <a16:creationId xmlns:a16="http://schemas.microsoft.com/office/drawing/2014/main" id="{D3D9EE22-5F30-4898-A6DE-7A4D4146D1B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3424" y="1411969"/>
            <a:ext cx="6705152" cy="400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65">
            <a:extLst>
              <a:ext uri="{FF2B5EF4-FFF2-40B4-BE49-F238E27FC236}">
                <a16:creationId xmlns:a16="http://schemas.microsoft.com/office/drawing/2014/main" id="{D687CA49-98FD-4E3A-8CA7-A2976FAB1FAE}"/>
              </a:ext>
            </a:extLst>
          </p:cNvPr>
          <p:cNvPicPr preferRelativeResize="0"/>
          <p:nvPr/>
        </p:nvPicPr>
        <p:blipFill rotWithShape="1">
          <a:blip r:embed="rId6">
            <a:alphaModFix amt="18000"/>
          </a:blip>
          <a:srcRect b="46643"/>
          <a:stretch/>
        </p:blipFill>
        <p:spPr>
          <a:xfrm>
            <a:off x="481263" y="1358652"/>
            <a:ext cx="11229474" cy="4058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4785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6.googleusercontent.com/Jmj0PfKnt4_hVljd6Vs6tVqJmMMBD2PWR8sCfpPGP_-c47_zhk12lD0rPSBFRIcZBC3orwIHtRTD1F5ZFJBdgiss3cz-SH1pYlh1i_A_QPMg_RHRHwii4E1ScYIWPI8b0ZQKDcs6yHY">
            <a:extLst>
              <a:ext uri="{FF2B5EF4-FFF2-40B4-BE49-F238E27FC236}">
                <a16:creationId xmlns:a16="http://schemas.microsoft.com/office/drawing/2014/main" id="{18ED1C51-33C2-4AF5-9752-59959AAF84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4"/>
          <a:stretch/>
        </p:blipFill>
        <p:spPr bwMode="auto">
          <a:xfrm>
            <a:off x="0" y="0"/>
            <a:ext cx="5962650" cy="577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5.googleusercontent.com/gTkte-JonvTZYALkEvxWiDeGHjOKaC9TxGRrETphmGmshdZWhpN3juvqbg5iuNOvcXscRjyl1HzvtV35XEcBohaHwp6YcKgSTfhfNwmvr-0YFnxh0GBF0dY6HWAS34SU3v9a_MeL1Ag">
            <a:extLst>
              <a:ext uri="{FF2B5EF4-FFF2-40B4-BE49-F238E27FC236}">
                <a16:creationId xmlns:a16="http://schemas.microsoft.com/office/drawing/2014/main" id="{3F91FC44-C566-4193-9BBB-AE578B7E26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941" b="22774"/>
          <a:stretch/>
        </p:blipFill>
        <p:spPr bwMode="auto">
          <a:xfrm>
            <a:off x="-249663" y="541421"/>
            <a:ext cx="7468610" cy="712301"/>
          </a:xfrm>
          <a:prstGeom prst="roundRect">
            <a:avLst>
              <a:gd name="adj" fmla="val 2851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1591" y="576804"/>
            <a:ext cx="10316570" cy="674480"/>
          </a:xfrm>
        </p:spPr>
        <p:txBody>
          <a:bodyPr>
            <a:normAutofit/>
          </a:bodyPr>
          <a:lstStyle/>
          <a:p>
            <a:r>
              <a:rPr lang="sv-S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Exempel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B28E467-7FA7-402C-AAB4-77A63B025148}"/>
              </a:ext>
            </a:extLst>
          </p:cNvPr>
          <p:cNvSpPr/>
          <p:nvPr/>
        </p:nvSpPr>
        <p:spPr>
          <a:xfrm>
            <a:off x="481263" y="1540042"/>
            <a:ext cx="11229474" cy="40105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2" descr="https://lh4.googleusercontent.com/-6wo0XNBe8MJb4rGNxnnSDYyNjlNKOqy7c0Ok5egs0lGB1Lh1M3sF3FIHg06n1iaoRgPGmPlX6BK_UCw7RHdpBO9nWRgvwGToOZn1lWyaYdnAqoySBruyrvnuLk1IqMwHlzRETRJNS8">
            <a:extLst>
              <a:ext uri="{FF2B5EF4-FFF2-40B4-BE49-F238E27FC236}">
                <a16:creationId xmlns:a16="http://schemas.microsoft.com/office/drawing/2014/main" id="{7A2926FE-D925-44EE-84D8-4FB30D199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161" y="4888980"/>
            <a:ext cx="1138989" cy="65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99C042E1-DC55-402A-AB03-12FD780CA1ED}"/>
              </a:ext>
            </a:extLst>
          </p:cNvPr>
          <p:cNvSpPr/>
          <p:nvPr/>
        </p:nvSpPr>
        <p:spPr>
          <a:xfrm>
            <a:off x="10615864" y="4849826"/>
            <a:ext cx="1315453" cy="20854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Shape 114">
            <a:extLst>
              <a:ext uri="{FF2B5EF4-FFF2-40B4-BE49-F238E27FC236}">
                <a16:creationId xmlns:a16="http://schemas.microsoft.com/office/drawing/2014/main" id="{972B23AF-73BE-4051-AB93-7A20852C2BE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-566" t="10753" r="-556" b="21275"/>
          <a:stretch/>
        </p:blipFill>
        <p:spPr>
          <a:xfrm>
            <a:off x="411591" y="1498019"/>
            <a:ext cx="9113290" cy="4048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65">
            <a:extLst>
              <a:ext uri="{FF2B5EF4-FFF2-40B4-BE49-F238E27FC236}">
                <a16:creationId xmlns:a16="http://schemas.microsoft.com/office/drawing/2014/main" id="{D687CA49-98FD-4E3A-8CA7-A2976FAB1FAE}"/>
              </a:ext>
            </a:extLst>
          </p:cNvPr>
          <p:cNvPicPr preferRelativeResize="0"/>
          <p:nvPr/>
        </p:nvPicPr>
        <p:blipFill rotWithShape="1">
          <a:blip r:embed="rId7">
            <a:alphaModFix amt="18000"/>
          </a:blip>
          <a:srcRect b="46643"/>
          <a:stretch/>
        </p:blipFill>
        <p:spPr>
          <a:xfrm>
            <a:off x="411592" y="1498019"/>
            <a:ext cx="11244554" cy="4052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9324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6.googleusercontent.com/Jmj0PfKnt4_hVljd6Vs6tVqJmMMBD2PWR8sCfpPGP_-c47_zhk12lD0rPSBFRIcZBC3orwIHtRTD1F5ZFJBdgiss3cz-SH1pYlh1i_A_QPMg_RHRHwii4E1ScYIWPI8b0ZQKDcs6yHY">
            <a:extLst>
              <a:ext uri="{FF2B5EF4-FFF2-40B4-BE49-F238E27FC236}">
                <a16:creationId xmlns:a16="http://schemas.microsoft.com/office/drawing/2014/main" id="{18ED1C51-33C2-4AF5-9752-59959AAF84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4"/>
          <a:stretch/>
        </p:blipFill>
        <p:spPr bwMode="auto">
          <a:xfrm>
            <a:off x="0" y="0"/>
            <a:ext cx="5962650" cy="577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5.googleusercontent.com/gTkte-JonvTZYALkEvxWiDeGHjOKaC9TxGRrETphmGmshdZWhpN3juvqbg5iuNOvcXscRjyl1HzvtV35XEcBohaHwp6YcKgSTfhfNwmvr-0YFnxh0GBF0dY6HWAS34SU3v9a_MeL1Ag">
            <a:extLst>
              <a:ext uri="{FF2B5EF4-FFF2-40B4-BE49-F238E27FC236}">
                <a16:creationId xmlns:a16="http://schemas.microsoft.com/office/drawing/2014/main" id="{3F91FC44-C566-4193-9BBB-AE578B7E26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941" b="22774"/>
          <a:stretch/>
        </p:blipFill>
        <p:spPr bwMode="auto">
          <a:xfrm>
            <a:off x="-249663" y="541421"/>
            <a:ext cx="7468610" cy="712301"/>
          </a:xfrm>
          <a:prstGeom prst="roundRect">
            <a:avLst>
              <a:gd name="adj" fmla="val 2851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1591" y="576804"/>
            <a:ext cx="10316570" cy="674480"/>
          </a:xfrm>
        </p:spPr>
        <p:txBody>
          <a:bodyPr>
            <a:normAutofit/>
          </a:bodyPr>
          <a:lstStyle/>
          <a:p>
            <a:r>
              <a:rPr lang="sv-S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Effekter</a:t>
            </a:r>
            <a:endParaRPr lang="sv-SE" sz="4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B28E467-7FA7-402C-AAB4-77A63B025148}"/>
              </a:ext>
            </a:extLst>
          </p:cNvPr>
          <p:cNvSpPr/>
          <p:nvPr/>
        </p:nvSpPr>
        <p:spPr>
          <a:xfrm>
            <a:off x="481263" y="1399674"/>
            <a:ext cx="5614737" cy="4058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42900">
              <a:buSzPts val="1800"/>
              <a:buChar char="●"/>
            </a:pPr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Transparens</a:t>
            </a:r>
          </a:p>
          <a:p>
            <a:pPr marL="457200" lvl="0" indent="-342900">
              <a:buSzPts val="1800"/>
              <a:buChar char="●"/>
            </a:pPr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Förtroende till kommunen</a:t>
            </a:r>
          </a:p>
          <a:p>
            <a:pPr marL="457200" lvl="0" indent="-342900">
              <a:buSzPts val="1800"/>
              <a:buChar char="●"/>
            </a:pPr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Ett ökat användande av kommunens tjänster</a:t>
            </a:r>
          </a:p>
          <a:p>
            <a:pPr marL="457200" lvl="0" indent="-342900">
              <a:buSzPts val="1800"/>
              <a:buChar char="●"/>
            </a:pPr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Medborgaren som medproducent</a:t>
            </a:r>
            <a:endParaRPr lang="sv-SE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B2474C1-7C0D-4BFE-A514-351942EE69AC}"/>
              </a:ext>
            </a:extLst>
          </p:cNvPr>
          <p:cNvSpPr/>
          <p:nvPr/>
        </p:nvSpPr>
        <p:spPr>
          <a:xfrm>
            <a:off x="6212313" y="1399674"/>
            <a:ext cx="5614737" cy="4058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42900">
              <a:buSzPts val="1800"/>
              <a:buChar char="●"/>
            </a:pPr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Skalbarhet och effektivitet</a:t>
            </a:r>
          </a:p>
          <a:p>
            <a:pPr marL="457200" lvl="0" indent="-342900">
              <a:buSzPts val="1800"/>
              <a:buChar char="●"/>
            </a:pPr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Samverkan och interoperabilitet</a:t>
            </a:r>
          </a:p>
          <a:p>
            <a:pPr marL="457200" lvl="0" indent="-342900">
              <a:buSzPts val="1800"/>
              <a:buChar char="●"/>
            </a:pPr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Utveckla innovativa arbetssätt</a:t>
            </a:r>
          </a:p>
          <a:p>
            <a:pPr marL="457200" lvl="0" indent="-342900">
              <a:buSzPts val="1800"/>
              <a:buChar char="●"/>
            </a:pPr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Möjlighet att arbeta proaktivt</a:t>
            </a:r>
            <a:endParaRPr lang="sv-SE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Shape 65">
            <a:extLst>
              <a:ext uri="{FF2B5EF4-FFF2-40B4-BE49-F238E27FC236}">
                <a16:creationId xmlns:a16="http://schemas.microsoft.com/office/drawing/2014/main" id="{D687CA49-98FD-4E3A-8CA7-A2976FAB1FAE}"/>
              </a:ext>
            </a:extLst>
          </p:cNvPr>
          <p:cNvPicPr preferRelativeResize="0"/>
          <p:nvPr/>
        </p:nvPicPr>
        <p:blipFill rotWithShape="1">
          <a:blip r:embed="rId5">
            <a:alphaModFix amt="18000"/>
          </a:blip>
          <a:srcRect b="46643"/>
          <a:stretch/>
        </p:blipFill>
        <p:spPr>
          <a:xfrm>
            <a:off x="481263" y="1399674"/>
            <a:ext cx="11345787" cy="4058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269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GIT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298"/>
      </a:accent1>
      <a:accent2>
        <a:srgbClr val="582C83"/>
      </a:accent2>
      <a:accent3>
        <a:srgbClr val="A8AD00"/>
      </a:accent3>
      <a:accent4>
        <a:srgbClr val="F2A900"/>
      </a:accent4>
      <a:accent5>
        <a:srgbClr val="4A773C"/>
      </a:accent5>
      <a:accent6>
        <a:srgbClr val="9D2235"/>
      </a:accent6>
      <a:hlink>
        <a:srgbClr val="A8AD00"/>
      </a:hlink>
      <a:folHlink>
        <a:srgbClr val="582C83"/>
      </a:folHlink>
    </a:clrScheme>
    <a:fontScheme name="GITS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Rökfärgat gla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815B0183-F518-45B1-8305-430C25CD4829}" vid="{08E49632-01C0-4481-925F-B58FB4E6D2D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 konferens 180530</Template>
  <TotalTime>22</TotalTime>
  <Words>253</Words>
  <Application>Microsoft Office PowerPoint</Application>
  <PresentationFormat>Bredbild</PresentationFormat>
  <Paragraphs>50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Office-tema</vt:lpstr>
      <vt:lpstr>En bättre kontakt med medborgaren</vt:lpstr>
      <vt:lpstr>Agenda</vt:lpstr>
      <vt:lpstr>Uppdragsbeskrivning</vt:lpstr>
      <vt:lpstr>Bakgrund</vt:lpstr>
      <vt:lpstr>Organisationsstruktur</vt:lpstr>
      <vt:lpstr>Medborgarportalen – Ett nytt sätt att interagera</vt:lpstr>
      <vt:lpstr>Organisationsstruktur</vt:lpstr>
      <vt:lpstr>Exempel</vt:lpstr>
      <vt:lpstr>Effekter</vt:lpstr>
      <vt:lpstr>Ta med er detta</vt:lpstr>
      <vt:lpstr>Diskussion</vt:lpstr>
      <vt:lpstr>Vad är Arkitektur</vt:lpstr>
      <vt:lpstr>Arkitektur</vt:lpstr>
    </vt:vector>
  </TitlesOfParts>
  <Company>Västra Götalandsregionen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eTeam för välfärdsteknologi  - organisering, införande och användning av välfärdsteknologi i kommunal vård och omsorg</dc:title>
  <dc:creator>Linn Wallér</dc:creator>
  <cp:lastModifiedBy>Linn Wallér</cp:lastModifiedBy>
  <cp:revision>11</cp:revision>
  <dcterms:created xsi:type="dcterms:W3CDTF">2018-05-29T20:34:56Z</dcterms:created>
  <dcterms:modified xsi:type="dcterms:W3CDTF">2018-05-29T20:57:56Z</dcterms:modified>
</cp:coreProperties>
</file>