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0"/>
  </p:notesMasterIdLst>
  <p:sldIdLst>
    <p:sldId id="1404" r:id="rId3"/>
    <p:sldId id="259" r:id="rId4"/>
    <p:sldId id="265" r:id="rId5"/>
    <p:sldId id="267" r:id="rId6"/>
    <p:sldId id="268" r:id="rId7"/>
    <p:sldId id="269" r:id="rId8"/>
    <p:sldId id="262" r:id="rId9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6298"/>
    <a:srgbClr val="F2A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2765" autoAdjust="0"/>
  </p:normalViewPr>
  <p:slideViewPr>
    <p:cSldViewPr snapToGrid="0">
      <p:cViewPr varScale="1">
        <p:scale>
          <a:sx n="60" d="100"/>
          <a:sy n="60" d="100"/>
        </p:scale>
        <p:origin x="11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E411E-3628-4E12-BC8A-03BAF7461070}" type="datetimeFigureOut">
              <a:rPr lang="sv-SE" smtClean="0"/>
              <a:t>2019-05-27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D42F2-1C6A-4213-B0A2-6DD1FECB422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3009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C09431-F261-448F-945E-AE08FA95A1F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320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D42F2-1C6A-4213-B0A2-6DD1FECB422F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0949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D42F2-1C6A-4213-B0A2-6DD1FECB422F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8495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D42F2-1C6A-4213-B0A2-6DD1FECB422F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4631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D42F2-1C6A-4213-B0A2-6DD1FECB422F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6061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D42F2-1C6A-4213-B0A2-6DD1FECB422F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456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D42F2-1C6A-4213-B0A2-6DD1FECB422F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5210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wmf"/><Relationship Id="rId4" Type="http://schemas.openxmlformats.org/officeDocument/2006/relationships/image" Target="../media/image1.gi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 rot="2875732">
            <a:off x="5740970" y="-1960445"/>
            <a:ext cx="8226126" cy="77724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7977" y="2107215"/>
            <a:ext cx="6486546" cy="23729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87977" y="4480182"/>
            <a:ext cx="6486546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grpSp>
        <p:nvGrpSpPr>
          <p:cNvPr id="7" name="Grupp 6"/>
          <p:cNvGrpSpPr/>
          <p:nvPr userDrawn="1"/>
        </p:nvGrpSpPr>
        <p:grpSpPr>
          <a:xfrm>
            <a:off x="9996866" y="5892574"/>
            <a:ext cx="2053604" cy="1049305"/>
            <a:chOff x="9996866" y="5892574"/>
            <a:chExt cx="2053604" cy="1049305"/>
          </a:xfrm>
        </p:grpSpPr>
        <p:pic>
          <p:nvPicPr>
            <p:cNvPr id="10" name="Bildobjekt 9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9"/>
            <a:stretch/>
          </p:blipFill>
          <p:spPr>
            <a:xfrm>
              <a:off x="10007599" y="6309004"/>
              <a:ext cx="2032139" cy="632875"/>
            </a:xfrm>
            <a:prstGeom prst="rect">
              <a:avLst/>
            </a:prstGeom>
          </p:spPr>
        </p:pic>
        <p:pic>
          <p:nvPicPr>
            <p:cNvPr id="11" name="Bildobjekt 1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6866" y="5892574"/>
              <a:ext cx="2053604" cy="4164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3229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11300" y="365125"/>
            <a:ext cx="9844088" cy="132556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473200" y="1790699"/>
            <a:ext cx="4816475" cy="7143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473200" y="2505075"/>
            <a:ext cx="4816475" cy="32734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464300" y="1790699"/>
            <a:ext cx="4927600" cy="7143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464300" y="2505075"/>
            <a:ext cx="4927600" cy="32734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5DA9-1119-4141-9A49-B394C8DEADF8}" type="datetimeFigureOut">
              <a:rPr lang="sv-SE" smtClean="0"/>
              <a:t>2019-05-27</a:t>
            </a:fld>
            <a:endParaRPr lang="sv-SE"/>
          </a:p>
        </p:txBody>
      </p:sp>
      <p:cxnSp>
        <p:nvCxnSpPr>
          <p:cNvPr id="10" name="Rak 9"/>
          <p:cNvCxnSpPr/>
          <p:nvPr userDrawn="1"/>
        </p:nvCxnSpPr>
        <p:spPr>
          <a:xfrm>
            <a:off x="152400" y="5778500"/>
            <a:ext cx="1188733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790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ktangel 26"/>
          <p:cNvSpPr/>
          <p:nvPr userDrawn="1"/>
        </p:nvSpPr>
        <p:spPr>
          <a:xfrm>
            <a:off x="0" y="0"/>
            <a:ext cx="3930555" cy="694187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771958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771958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5DA9-1119-4141-9A49-B394C8DEADF8}" type="datetimeFigureOut">
              <a:rPr lang="sv-SE" smtClean="0"/>
              <a:t>2019-05-27</a:t>
            </a:fld>
            <a:endParaRPr lang="sv-SE"/>
          </a:p>
        </p:txBody>
      </p:sp>
      <p:grpSp>
        <p:nvGrpSpPr>
          <p:cNvPr id="9" name="Grupp 8"/>
          <p:cNvGrpSpPr/>
          <p:nvPr userDrawn="1"/>
        </p:nvGrpSpPr>
        <p:grpSpPr>
          <a:xfrm>
            <a:off x="287337" y="190500"/>
            <a:ext cx="1135063" cy="1545292"/>
            <a:chOff x="287337" y="190500"/>
            <a:chExt cx="1135063" cy="1545292"/>
          </a:xfrm>
        </p:grpSpPr>
        <p:pic>
          <p:nvPicPr>
            <p:cNvPr id="10" name="Bildobjekt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337" y="190500"/>
              <a:ext cx="1135063" cy="1408273"/>
            </a:xfrm>
            <a:prstGeom prst="rect">
              <a:avLst/>
            </a:prstGeom>
          </p:spPr>
        </p:pic>
        <p:sp>
          <p:nvSpPr>
            <p:cNvPr id="11" name="textruta 10"/>
            <p:cNvSpPr txBox="1"/>
            <p:nvPr userDrawn="1"/>
          </p:nvSpPr>
          <p:spPr>
            <a:xfrm>
              <a:off x="287337" y="1027906"/>
              <a:ext cx="11350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4000" b="0" dirty="0">
                  <a:solidFill>
                    <a:schemeClr val="accent1"/>
                  </a:solidFill>
                  <a:latin typeface="+mn-lt"/>
                </a:rPr>
                <a:t>GITS</a:t>
              </a:r>
            </a:p>
          </p:txBody>
        </p:sp>
      </p:grpSp>
      <p:sp>
        <p:nvSpPr>
          <p:cNvPr id="12" name="textruta 11"/>
          <p:cNvSpPr txBox="1"/>
          <p:nvPr userDrawn="1"/>
        </p:nvSpPr>
        <p:spPr>
          <a:xfrm>
            <a:off x="2905409" y="6106823"/>
            <a:ext cx="6381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b="1" i="0" dirty="0">
                <a:solidFill>
                  <a:schemeClr val="accent1"/>
                </a:solidFill>
              </a:rPr>
              <a:t>Gemensam IT samordningsfunktion</a:t>
            </a:r>
          </a:p>
          <a:p>
            <a:pPr algn="ctr"/>
            <a:r>
              <a:rPr lang="sv-SE" sz="1600" b="1" i="0" dirty="0">
                <a:solidFill>
                  <a:schemeClr val="accent1"/>
                </a:solidFill>
              </a:rPr>
              <a:t>49 kommuner i Västra Götaland</a:t>
            </a:r>
            <a:r>
              <a:rPr lang="sv-SE" sz="1600" b="1" i="0" baseline="0" dirty="0">
                <a:solidFill>
                  <a:schemeClr val="accent1"/>
                </a:solidFill>
              </a:rPr>
              <a:t> och Västra Götalandsregionen</a:t>
            </a:r>
            <a:endParaRPr lang="sv-SE" sz="1600" b="1" i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222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-12700" y="-1"/>
            <a:ext cx="6096000" cy="34163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ktangel 15"/>
          <p:cNvSpPr/>
          <p:nvPr userDrawn="1"/>
        </p:nvSpPr>
        <p:spPr>
          <a:xfrm>
            <a:off x="6096000" y="3416299"/>
            <a:ext cx="6096000" cy="34417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72200" y="1409699"/>
            <a:ext cx="42418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44500" y="3660502"/>
            <a:ext cx="5181600" cy="1536989"/>
          </a:xfrm>
        </p:spPr>
        <p:txBody>
          <a:bodyPr/>
          <a:lstStyle>
            <a:lvl3pPr marL="914400" indent="0">
              <a:buNone/>
              <a:defRPr/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3660502"/>
            <a:ext cx="5118100" cy="246380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5DA9-1119-4141-9A49-B394C8DEADF8}" type="datetimeFigureOut">
              <a:rPr lang="sv-SE" smtClean="0"/>
              <a:t>2019-05-27</a:t>
            </a:fld>
            <a:endParaRPr lang="sv-SE"/>
          </a:p>
        </p:txBody>
      </p:sp>
      <p:grpSp>
        <p:nvGrpSpPr>
          <p:cNvPr id="10" name="Grupp 9"/>
          <p:cNvGrpSpPr/>
          <p:nvPr userDrawn="1"/>
        </p:nvGrpSpPr>
        <p:grpSpPr>
          <a:xfrm>
            <a:off x="287337" y="190500"/>
            <a:ext cx="1135063" cy="1545292"/>
            <a:chOff x="287337" y="190500"/>
            <a:chExt cx="1135063" cy="1545292"/>
          </a:xfrm>
        </p:grpSpPr>
        <p:pic>
          <p:nvPicPr>
            <p:cNvPr id="11" name="Bildobjekt 1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337" y="190500"/>
              <a:ext cx="1135063" cy="1408273"/>
            </a:xfrm>
            <a:prstGeom prst="rect">
              <a:avLst/>
            </a:prstGeom>
          </p:spPr>
        </p:pic>
        <p:sp>
          <p:nvSpPr>
            <p:cNvPr id="12" name="textruta 11"/>
            <p:cNvSpPr txBox="1"/>
            <p:nvPr userDrawn="1"/>
          </p:nvSpPr>
          <p:spPr>
            <a:xfrm>
              <a:off x="287337" y="1027906"/>
              <a:ext cx="11350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4000" b="0" dirty="0">
                  <a:solidFill>
                    <a:schemeClr val="accent1"/>
                  </a:solidFill>
                  <a:latin typeface="+mn-lt"/>
                </a:rPr>
                <a:t>GITS</a:t>
              </a:r>
            </a:p>
          </p:txBody>
        </p:sp>
      </p:grpSp>
      <p:sp>
        <p:nvSpPr>
          <p:cNvPr id="13" name="textruta 12"/>
          <p:cNvSpPr txBox="1"/>
          <p:nvPr userDrawn="1"/>
        </p:nvSpPr>
        <p:spPr>
          <a:xfrm>
            <a:off x="2905409" y="6106823"/>
            <a:ext cx="6381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b="1" i="0" dirty="0">
                <a:solidFill>
                  <a:schemeClr val="accent1"/>
                </a:solidFill>
              </a:rPr>
              <a:t>Gemensam IT samordningsfunktion</a:t>
            </a:r>
          </a:p>
          <a:p>
            <a:pPr algn="ctr"/>
            <a:r>
              <a:rPr lang="sv-SE" sz="1600" b="1" i="0" dirty="0">
                <a:solidFill>
                  <a:schemeClr val="accent1"/>
                </a:solidFill>
              </a:rPr>
              <a:t>49 kommuner i Västra Götaland</a:t>
            </a:r>
            <a:r>
              <a:rPr lang="sv-SE" sz="1600" b="1" i="0" baseline="0" dirty="0">
                <a:solidFill>
                  <a:schemeClr val="accent1"/>
                </a:solidFill>
              </a:rPr>
              <a:t> och Västra Götalandsregionen</a:t>
            </a:r>
            <a:endParaRPr lang="sv-SE" sz="1600" b="1" i="0" dirty="0">
              <a:solidFill>
                <a:schemeClr val="accent1"/>
              </a:solidFill>
            </a:endParaRPr>
          </a:p>
        </p:txBody>
      </p:sp>
      <p:grpSp>
        <p:nvGrpSpPr>
          <p:cNvPr id="14" name="Grupp 13"/>
          <p:cNvGrpSpPr/>
          <p:nvPr userDrawn="1"/>
        </p:nvGrpSpPr>
        <p:grpSpPr>
          <a:xfrm>
            <a:off x="9996866" y="5892574"/>
            <a:ext cx="2053604" cy="1049305"/>
            <a:chOff x="9996866" y="5892574"/>
            <a:chExt cx="2053604" cy="1049305"/>
          </a:xfrm>
        </p:grpSpPr>
        <p:pic>
          <p:nvPicPr>
            <p:cNvPr id="15" name="Bildobjekt 14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9"/>
            <a:stretch/>
          </p:blipFill>
          <p:spPr>
            <a:xfrm>
              <a:off x="10007599" y="6309004"/>
              <a:ext cx="2032139" cy="632875"/>
            </a:xfrm>
            <a:prstGeom prst="rect">
              <a:avLst/>
            </a:prstGeom>
          </p:spPr>
        </p:pic>
        <p:pic>
          <p:nvPicPr>
            <p:cNvPr id="18" name="Bildobjekt 17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6866" y="5892574"/>
              <a:ext cx="2053604" cy="4164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3866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6525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956300" y="987425"/>
            <a:ext cx="5399088" cy="47910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652588" y="2057400"/>
            <a:ext cx="3932237" cy="37211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5DA9-1119-4141-9A49-B394C8DEADF8}" type="datetimeFigureOut">
              <a:rPr lang="sv-SE" smtClean="0"/>
              <a:t>2019-05-27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617B09-CE66-4C58-90D3-89ADED3328FF}" type="slidenum">
              <a:rPr lang="sv-SE" smtClean="0"/>
              <a:t>‹#›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152400" y="5778500"/>
            <a:ext cx="1188733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745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2" y="0"/>
            <a:ext cx="53721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7976" y="2107218"/>
            <a:ext cx="6303373" cy="23729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87979" y="4480181"/>
            <a:ext cx="6303372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454084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758368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152402" y="127000"/>
            <a:ext cx="1485900" cy="1563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1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37229" y="365125"/>
            <a:ext cx="10316571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54415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 rot="2875732">
            <a:off x="5740970" y="-1960445"/>
            <a:ext cx="8226126" cy="77724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7977" y="2107215"/>
            <a:ext cx="6143898" cy="23729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87977" y="4480182"/>
            <a:ext cx="614389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grpSp>
        <p:nvGrpSpPr>
          <p:cNvPr id="7" name="Grupp 6"/>
          <p:cNvGrpSpPr/>
          <p:nvPr userDrawn="1"/>
        </p:nvGrpSpPr>
        <p:grpSpPr>
          <a:xfrm>
            <a:off x="9996866" y="5892574"/>
            <a:ext cx="2053604" cy="1049305"/>
            <a:chOff x="9996866" y="5892574"/>
            <a:chExt cx="2053604" cy="1049305"/>
          </a:xfrm>
        </p:grpSpPr>
        <p:pic>
          <p:nvPicPr>
            <p:cNvPr id="10" name="Bildobjekt 9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9"/>
            <a:stretch/>
          </p:blipFill>
          <p:spPr>
            <a:xfrm>
              <a:off x="10007599" y="6309004"/>
              <a:ext cx="2032139" cy="632875"/>
            </a:xfrm>
            <a:prstGeom prst="rect">
              <a:avLst/>
            </a:prstGeom>
          </p:spPr>
        </p:pic>
        <p:pic>
          <p:nvPicPr>
            <p:cNvPr id="11" name="Bildobjekt 1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6866" y="5892574"/>
              <a:ext cx="2053604" cy="416430"/>
            </a:xfrm>
            <a:prstGeom prst="rect">
              <a:avLst/>
            </a:prstGeom>
          </p:spPr>
        </p:pic>
      </p:grpSp>
      <p:pic>
        <p:nvPicPr>
          <p:cNvPr id="8" name="Bildobjekt 7">
            <a:extLst>
              <a:ext uri="{FF2B5EF4-FFF2-40B4-BE49-F238E27FC236}">
                <a16:creationId xmlns:a16="http://schemas.microsoft.com/office/drawing/2014/main" id="{BBB95744-3500-4563-A9C2-F93DBC5843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5"/>
          <a:stretch/>
        </p:blipFill>
        <p:spPr>
          <a:xfrm>
            <a:off x="6537277" y="163773"/>
            <a:ext cx="5915028" cy="618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689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5DA9-1119-4141-9A49-B394C8DEADF8}" type="datetimeFigureOut">
              <a:rPr lang="sv-SE" smtClean="0"/>
              <a:t>2019-05-27</a:t>
            </a:fld>
            <a:endParaRPr lang="sv-SE"/>
          </a:p>
        </p:txBody>
      </p:sp>
      <p:cxnSp>
        <p:nvCxnSpPr>
          <p:cNvPr id="5" name="Rak 4"/>
          <p:cNvCxnSpPr/>
          <p:nvPr userDrawn="1"/>
        </p:nvCxnSpPr>
        <p:spPr>
          <a:xfrm>
            <a:off x="152400" y="5778500"/>
            <a:ext cx="1188733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402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5DA9-1119-4141-9A49-B394C8DEADF8}" type="datetimeFigureOut">
              <a:rPr lang="sv-SE" smtClean="0"/>
              <a:t>2019-05-27</a:t>
            </a:fld>
            <a:endParaRPr lang="sv-SE"/>
          </a:p>
        </p:txBody>
      </p:sp>
      <p:cxnSp>
        <p:nvCxnSpPr>
          <p:cNvPr id="6" name="Rak 5"/>
          <p:cNvCxnSpPr/>
          <p:nvPr userDrawn="1"/>
        </p:nvCxnSpPr>
        <p:spPr>
          <a:xfrm>
            <a:off x="152400" y="5778500"/>
            <a:ext cx="1188733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027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5DA9-1119-4141-9A49-B394C8DEADF8}" type="datetimeFigureOut">
              <a:rPr lang="sv-SE" smtClean="0"/>
              <a:t>2019-05-27</a:t>
            </a:fld>
            <a:endParaRPr lang="sv-SE"/>
          </a:p>
        </p:txBody>
      </p:sp>
      <p:cxnSp>
        <p:nvCxnSpPr>
          <p:cNvPr id="5" name="Rak 4"/>
          <p:cNvCxnSpPr/>
          <p:nvPr userDrawn="1"/>
        </p:nvCxnSpPr>
        <p:spPr>
          <a:xfrm>
            <a:off x="152400" y="5778500"/>
            <a:ext cx="1188733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46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Rak 5"/>
          <p:cNvCxnSpPr/>
          <p:nvPr userDrawn="1"/>
        </p:nvCxnSpPr>
        <p:spPr>
          <a:xfrm>
            <a:off x="152400" y="5778500"/>
            <a:ext cx="1188733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p 3"/>
          <p:cNvGrpSpPr/>
          <p:nvPr userDrawn="1"/>
        </p:nvGrpSpPr>
        <p:grpSpPr>
          <a:xfrm>
            <a:off x="429418" y="5887143"/>
            <a:ext cx="800098" cy="983557"/>
            <a:chOff x="429418" y="5836343"/>
            <a:chExt cx="800098" cy="983557"/>
          </a:xfrm>
        </p:grpSpPr>
        <p:pic>
          <p:nvPicPr>
            <p:cNvPr id="7" name="Bildobjekt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777" y="5836343"/>
              <a:ext cx="715381" cy="887573"/>
            </a:xfrm>
            <a:prstGeom prst="rect">
              <a:avLst/>
            </a:prstGeom>
          </p:spPr>
        </p:pic>
        <p:sp>
          <p:nvSpPr>
            <p:cNvPr id="8" name="textruta 7"/>
            <p:cNvSpPr txBox="1"/>
            <p:nvPr userDrawn="1"/>
          </p:nvSpPr>
          <p:spPr>
            <a:xfrm>
              <a:off x="429418" y="6358235"/>
              <a:ext cx="8000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400" b="0" dirty="0">
                  <a:solidFill>
                    <a:schemeClr val="accent1"/>
                  </a:solidFill>
                  <a:latin typeface="+mn-lt"/>
                </a:rPr>
                <a:t>GITS</a:t>
              </a:r>
            </a:p>
          </p:txBody>
        </p:sp>
      </p:grpSp>
      <p:sp>
        <p:nvSpPr>
          <p:cNvPr id="9" name="Rektangel 8"/>
          <p:cNvSpPr/>
          <p:nvPr userDrawn="1"/>
        </p:nvSpPr>
        <p:spPr>
          <a:xfrm>
            <a:off x="152400" y="127000"/>
            <a:ext cx="1485900" cy="1563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37230" y="365125"/>
            <a:ext cx="1031657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417368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ak 4"/>
          <p:cNvCxnSpPr/>
          <p:nvPr userDrawn="1"/>
        </p:nvCxnSpPr>
        <p:spPr>
          <a:xfrm>
            <a:off x="152400" y="5778500"/>
            <a:ext cx="1188733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p 3"/>
          <p:cNvGrpSpPr/>
          <p:nvPr userDrawn="1"/>
        </p:nvGrpSpPr>
        <p:grpSpPr>
          <a:xfrm>
            <a:off x="429418" y="5887143"/>
            <a:ext cx="800098" cy="983557"/>
            <a:chOff x="429418" y="5836343"/>
            <a:chExt cx="800098" cy="983557"/>
          </a:xfrm>
        </p:grpSpPr>
        <p:pic>
          <p:nvPicPr>
            <p:cNvPr id="6" name="Bildobjekt 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777" y="5836343"/>
              <a:ext cx="715381" cy="887573"/>
            </a:xfrm>
            <a:prstGeom prst="rect">
              <a:avLst/>
            </a:prstGeom>
          </p:spPr>
        </p:pic>
        <p:sp>
          <p:nvSpPr>
            <p:cNvPr id="7" name="textruta 6"/>
            <p:cNvSpPr txBox="1"/>
            <p:nvPr userDrawn="1"/>
          </p:nvSpPr>
          <p:spPr>
            <a:xfrm>
              <a:off x="429418" y="6358235"/>
              <a:ext cx="8000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400" b="0" dirty="0">
                  <a:solidFill>
                    <a:schemeClr val="accent1"/>
                  </a:solidFill>
                  <a:latin typeface="+mn-lt"/>
                </a:rPr>
                <a:t>GITS</a:t>
              </a:r>
            </a:p>
          </p:txBody>
        </p:sp>
      </p:grpSp>
      <p:sp>
        <p:nvSpPr>
          <p:cNvPr id="8" name="Rektangel 7"/>
          <p:cNvSpPr/>
          <p:nvPr userDrawn="1"/>
        </p:nvSpPr>
        <p:spPr>
          <a:xfrm>
            <a:off x="152400" y="127000"/>
            <a:ext cx="1485900" cy="1563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5941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152400" y="127000"/>
            <a:ext cx="1485900" cy="1563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90B2C85D-F439-45C9-AD70-4379120C9DC0}"/>
              </a:ext>
            </a:extLst>
          </p:cNvPr>
          <p:cNvSpPr/>
          <p:nvPr userDrawn="1"/>
        </p:nvSpPr>
        <p:spPr>
          <a:xfrm>
            <a:off x="0" y="5795889"/>
            <a:ext cx="12192000" cy="10621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89085FBF-87B7-469C-97DD-638089D62D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074" b="5974"/>
          <a:stretch/>
        </p:blipFill>
        <p:spPr>
          <a:xfrm>
            <a:off x="0" y="4728189"/>
            <a:ext cx="2011680" cy="212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346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152400" y="127000"/>
            <a:ext cx="1485900" cy="1563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90B2C85D-F439-45C9-AD70-4379120C9DC0}"/>
              </a:ext>
            </a:extLst>
          </p:cNvPr>
          <p:cNvSpPr/>
          <p:nvPr userDrawn="1"/>
        </p:nvSpPr>
        <p:spPr>
          <a:xfrm>
            <a:off x="9833316" y="5795889"/>
            <a:ext cx="2358683" cy="10621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89085FBF-87B7-469C-97DD-638089D62D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2878" r="1" b="168"/>
          <a:stretch/>
        </p:blipFill>
        <p:spPr>
          <a:xfrm>
            <a:off x="562708" y="309489"/>
            <a:ext cx="5710700" cy="5486400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197DF051-445A-43A6-A231-F2ED74540A7E}"/>
              </a:ext>
            </a:extLst>
          </p:cNvPr>
          <p:cNvSpPr txBox="1"/>
          <p:nvPr userDrawn="1"/>
        </p:nvSpPr>
        <p:spPr>
          <a:xfrm>
            <a:off x="6273408" y="1690688"/>
            <a:ext cx="43187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0" dirty="0">
                <a:solidFill>
                  <a:schemeClr val="accent1"/>
                </a:solidFill>
              </a:rPr>
              <a:t>TACK!</a:t>
            </a:r>
          </a:p>
        </p:txBody>
      </p:sp>
    </p:spTree>
    <p:extLst>
      <p:ext uri="{BB962C8B-B14F-4D97-AF65-F5344CB8AC3E}">
        <p14:creationId xmlns:p14="http://schemas.microsoft.com/office/powerpoint/2010/main" val="2993927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778000" y="365125"/>
            <a:ext cx="9575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777999" y="1694561"/>
            <a:ext cx="9575799" cy="3955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93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C5DA9-1119-4141-9A49-B394C8DEADF8}" type="datetimeFigureOut">
              <a:rPr lang="sv-SE" smtClean="0"/>
              <a:t>2019-05-27</a:t>
            </a:fld>
            <a:endParaRPr lang="sv-SE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2905409" y="6106823"/>
            <a:ext cx="6381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b="1" i="0" dirty="0">
                <a:solidFill>
                  <a:schemeClr val="accent1"/>
                </a:solidFill>
              </a:rPr>
              <a:t>Gemensam Information och TjänsteSamordning</a:t>
            </a:r>
          </a:p>
          <a:p>
            <a:pPr algn="ctr"/>
            <a:r>
              <a:rPr lang="sv-SE" sz="1600" b="1" i="0" dirty="0">
                <a:solidFill>
                  <a:schemeClr val="accent1"/>
                </a:solidFill>
              </a:rPr>
              <a:t>49 kommuner i Västra Götaland</a:t>
            </a:r>
            <a:r>
              <a:rPr lang="sv-SE" sz="1600" b="1" i="0" baseline="0" dirty="0">
                <a:solidFill>
                  <a:schemeClr val="accent1"/>
                </a:solidFill>
              </a:rPr>
              <a:t> och Västra Götalandsregionen</a:t>
            </a:r>
            <a:endParaRPr lang="sv-SE" sz="1600" b="1" i="0" dirty="0">
              <a:solidFill>
                <a:schemeClr val="accent1"/>
              </a:solidFill>
            </a:endParaRPr>
          </a:p>
        </p:txBody>
      </p:sp>
      <p:grpSp>
        <p:nvGrpSpPr>
          <p:cNvPr id="7" name="Grupp 6"/>
          <p:cNvGrpSpPr/>
          <p:nvPr userDrawn="1"/>
        </p:nvGrpSpPr>
        <p:grpSpPr>
          <a:xfrm>
            <a:off x="9996866" y="5892574"/>
            <a:ext cx="2053604" cy="1049305"/>
            <a:chOff x="9996866" y="5892574"/>
            <a:chExt cx="2053604" cy="1049305"/>
          </a:xfrm>
        </p:grpSpPr>
        <p:pic>
          <p:nvPicPr>
            <p:cNvPr id="12" name="Bildobjekt 11"/>
            <p:cNvPicPr>
              <a:picLocks noChangeAspect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9"/>
            <a:stretch/>
          </p:blipFill>
          <p:spPr>
            <a:xfrm>
              <a:off x="10007599" y="6309004"/>
              <a:ext cx="2032139" cy="632875"/>
            </a:xfrm>
            <a:prstGeom prst="rect">
              <a:avLst/>
            </a:prstGeom>
          </p:spPr>
        </p:pic>
        <p:pic>
          <p:nvPicPr>
            <p:cNvPr id="14" name="Bildobjekt 13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6866" y="5892574"/>
              <a:ext cx="2053604" cy="416430"/>
            </a:xfrm>
            <a:prstGeom prst="rect">
              <a:avLst/>
            </a:prstGeom>
          </p:spPr>
        </p:pic>
      </p:grpSp>
      <p:grpSp>
        <p:nvGrpSpPr>
          <p:cNvPr id="6" name="Grupp 5"/>
          <p:cNvGrpSpPr/>
          <p:nvPr userDrawn="1"/>
        </p:nvGrpSpPr>
        <p:grpSpPr>
          <a:xfrm>
            <a:off x="287337" y="190500"/>
            <a:ext cx="1135063" cy="1545292"/>
            <a:chOff x="287337" y="190500"/>
            <a:chExt cx="1135063" cy="1545292"/>
          </a:xfrm>
        </p:grpSpPr>
        <p:pic>
          <p:nvPicPr>
            <p:cNvPr id="13" name="Bildobjekt 12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337" y="190500"/>
              <a:ext cx="1135063" cy="1408273"/>
            </a:xfrm>
            <a:prstGeom prst="rect">
              <a:avLst/>
            </a:prstGeom>
          </p:spPr>
        </p:pic>
        <p:sp>
          <p:nvSpPr>
            <p:cNvPr id="10" name="textruta 9"/>
            <p:cNvSpPr txBox="1"/>
            <p:nvPr userDrawn="1"/>
          </p:nvSpPr>
          <p:spPr>
            <a:xfrm>
              <a:off x="287337" y="1027906"/>
              <a:ext cx="11350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4000" b="0" dirty="0">
                  <a:solidFill>
                    <a:schemeClr val="accent1"/>
                  </a:solidFill>
                  <a:latin typeface="+mn-lt"/>
                </a:rPr>
                <a:t>GITS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280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55" r:id="rId5"/>
    <p:sldLayoutId id="2147483657" r:id="rId6"/>
    <p:sldLayoutId id="2147483658" r:id="rId7"/>
    <p:sldLayoutId id="2147483659" r:id="rId8"/>
    <p:sldLayoutId id="2147483661" r:id="rId9"/>
    <p:sldLayoutId id="2147483653" r:id="rId10"/>
    <p:sldLayoutId id="2147483651" r:id="rId11"/>
    <p:sldLayoutId id="2147483652" r:id="rId12"/>
    <p:sldLayoutId id="214748365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778000" y="365125"/>
            <a:ext cx="9575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778002" y="1694561"/>
            <a:ext cx="9575799" cy="3955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598004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7.png"/><Relationship Id="rId7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gi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gif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jeanette.andersson@skaraborg.s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maria.fredriksson@vgregion.s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7975" y="2107218"/>
            <a:ext cx="6550060" cy="2372967"/>
          </a:xfrm>
        </p:spPr>
        <p:txBody>
          <a:bodyPr>
            <a:normAutofit/>
          </a:bodyPr>
          <a:lstStyle/>
          <a:p>
            <a:r>
              <a:rPr lang="sv-SE" dirty="0"/>
              <a:t>Samverkan vid in- och utskrivning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37321" y="4508184"/>
            <a:ext cx="6851367" cy="1655763"/>
          </a:xfrm>
        </p:spPr>
        <p:txBody>
          <a:bodyPr>
            <a:normAutofit/>
          </a:bodyPr>
          <a:lstStyle/>
          <a:p>
            <a:r>
              <a:rPr lang="sv-SE" sz="2000" b="1" i="1" dirty="0"/>
              <a:t>Maria Fredriksson, Funktionskoordinator GITS, </a:t>
            </a:r>
            <a:br>
              <a:rPr lang="sv-SE" sz="2000" b="1" i="1" dirty="0"/>
            </a:br>
            <a:r>
              <a:rPr lang="sv-SE" sz="2000" b="1" i="1" dirty="0"/>
              <a:t>Jeanette Andersson, Processledare </a:t>
            </a:r>
            <a:r>
              <a:rPr lang="sv-SE" sz="2000" b="1" i="1" dirty="0" err="1"/>
              <a:t>VästKom</a:t>
            </a:r>
            <a:r>
              <a:rPr lang="sv-SE" sz="2000" b="1" i="1" dirty="0"/>
              <a:t>, </a:t>
            </a:r>
            <a:br>
              <a:rPr lang="sv-SE" sz="2000" b="1" i="1" dirty="0"/>
            </a:br>
            <a:r>
              <a:rPr lang="sv-SE" sz="2000" b="1" i="1" dirty="0"/>
              <a:t>Sara Woxneryd, projektledare GITS</a:t>
            </a:r>
            <a:endParaRPr lang="sv-SE" sz="2000" b="1" dirty="0"/>
          </a:p>
          <a:p>
            <a:endParaRPr lang="sv-SE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Bildobjekt 3" descr="C:\Users\lenla19\AppData\Local\Microsoft\Windows\Temporary Internet Files\Content.Outlook\P0UGEH69\Fyrbodals hälsoakademi_transparent bakgrund.png">
            <a:extLst>
              <a:ext uri="{FF2B5EF4-FFF2-40B4-BE49-F238E27FC236}">
                <a16:creationId xmlns:a16="http://schemas.microsoft.com/office/drawing/2014/main" id="{05008AF2-468F-4F57-849B-7400FEAFEAC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94" y="241605"/>
            <a:ext cx="4654551" cy="417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1B9D0C2-44FB-43E8-8343-A0ECC4AB1AD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168" y="201600"/>
            <a:ext cx="1243965" cy="497205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AA5986E7-96BF-48A8-8751-8DC5ABAC875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634" y="206551"/>
            <a:ext cx="3085465" cy="577215"/>
          </a:xfrm>
          <a:prstGeom prst="rect">
            <a:avLst/>
          </a:prstGeom>
          <a:ln>
            <a:noFill/>
          </a:ln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8DF072AB-398A-4A27-9979-97FE7E0A383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340" y="6449698"/>
            <a:ext cx="1345565" cy="408305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D2BC0912-44D0-44A9-A415-2B261EE54121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6163947"/>
            <a:ext cx="1616075" cy="327660"/>
          </a:xfrm>
          <a:prstGeom prst="rect">
            <a:avLst/>
          </a:prstGeom>
        </p:spPr>
      </p:pic>
      <p:grpSp>
        <p:nvGrpSpPr>
          <p:cNvPr id="13" name="Grupp 12">
            <a:extLst>
              <a:ext uri="{FF2B5EF4-FFF2-40B4-BE49-F238E27FC236}">
                <a16:creationId xmlns:a16="http://schemas.microsoft.com/office/drawing/2014/main" id="{053412AD-A034-4287-A0B0-5AFF771733D4}"/>
              </a:ext>
            </a:extLst>
          </p:cNvPr>
          <p:cNvGrpSpPr/>
          <p:nvPr/>
        </p:nvGrpSpPr>
        <p:grpSpPr>
          <a:xfrm>
            <a:off x="11176601" y="206549"/>
            <a:ext cx="648305" cy="722166"/>
            <a:chOff x="4311835" y="1449413"/>
            <a:chExt cx="648305" cy="722167"/>
          </a:xfrm>
        </p:grpSpPr>
        <p:pic>
          <p:nvPicPr>
            <p:cNvPr id="11" name="Bildobjekt 10">
              <a:extLst>
                <a:ext uri="{FF2B5EF4-FFF2-40B4-BE49-F238E27FC236}">
                  <a16:creationId xmlns:a16="http://schemas.microsoft.com/office/drawing/2014/main" id="{6B7D8928-578E-4958-AD17-4DA3B8CFC81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5665" y="1449413"/>
              <a:ext cx="480646" cy="417195"/>
            </a:xfrm>
            <a:prstGeom prst="rect">
              <a:avLst/>
            </a:prstGeom>
          </p:spPr>
        </p:pic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880EA681-430B-4BAE-A393-6CAB0C477017}"/>
                </a:ext>
              </a:extLst>
            </p:cNvPr>
            <p:cNvSpPr txBox="1"/>
            <p:nvPr/>
          </p:nvSpPr>
          <p:spPr>
            <a:xfrm>
              <a:off x="4311835" y="1802247"/>
              <a:ext cx="648305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54"/>
              <a:r>
                <a:rPr lang="sv-SE" dirty="0">
                  <a:solidFill>
                    <a:srgbClr val="006298"/>
                  </a:solidFill>
                  <a:latin typeface="Calibri"/>
                </a:rPr>
                <a:t>GITS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7534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-967099" y="2983266"/>
            <a:ext cx="6995194" cy="3197292"/>
          </a:xfrm>
        </p:spPr>
        <p:txBody>
          <a:bodyPr>
            <a:normAutofit fontScale="90000"/>
          </a:bodyPr>
          <a:lstStyle/>
          <a:p>
            <a:r>
              <a:rPr lang="sv-SE" sz="3600" dirty="0">
                <a:solidFill>
                  <a:srgbClr val="006298"/>
                </a:solidFill>
              </a:rPr>
              <a:t>Samverkan vid in- och </a:t>
            </a:r>
            <a:br>
              <a:rPr lang="sv-SE" sz="3600" dirty="0">
                <a:solidFill>
                  <a:srgbClr val="006298"/>
                </a:solidFill>
              </a:rPr>
            </a:br>
            <a:r>
              <a:rPr lang="sv-SE" sz="3600" dirty="0">
                <a:solidFill>
                  <a:srgbClr val="006298"/>
                </a:solidFill>
              </a:rPr>
              <a:t>utskrivning</a:t>
            </a:r>
            <a:br>
              <a:rPr lang="sv-SE" sz="3600" dirty="0">
                <a:solidFill>
                  <a:srgbClr val="006298"/>
                </a:solidFill>
              </a:rPr>
            </a:br>
            <a:br>
              <a:rPr lang="sv-SE" sz="3600" dirty="0">
                <a:solidFill>
                  <a:srgbClr val="006298"/>
                </a:solidFill>
              </a:rPr>
            </a:br>
            <a:r>
              <a:rPr lang="sv-SE" sz="3600" dirty="0">
                <a:solidFill>
                  <a:srgbClr val="006298"/>
                </a:solidFill>
              </a:rPr>
              <a:t>Kommande organisation </a:t>
            </a:r>
            <a:br>
              <a:rPr lang="sv-SE" sz="3600" dirty="0">
                <a:solidFill>
                  <a:srgbClr val="006298"/>
                </a:solidFill>
              </a:rPr>
            </a:br>
            <a:r>
              <a:rPr lang="sv-SE" sz="3600" dirty="0">
                <a:solidFill>
                  <a:srgbClr val="006298"/>
                </a:solidFill>
              </a:rPr>
              <a:t>och struktur</a:t>
            </a:r>
            <a:br>
              <a:rPr lang="sv-SE" sz="3600" dirty="0">
                <a:solidFill>
                  <a:srgbClr val="006298"/>
                </a:solidFill>
              </a:rPr>
            </a:br>
            <a:br>
              <a:rPr lang="sv-SE" sz="3600" dirty="0">
                <a:solidFill>
                  <a:srgbClr val="006298"/>
                </a:solidFill>
              </a:rPr>
            </a:br>
            <a:r>
              <a:rPr lang="sv-SE" sz="2200" dirty="0">
                <a:solidFill>
                  <a:srgbClr val="006298"/>
                </a:solidFill>
              </a:rPr>
              <a:t>2019-05-29</a:t>
            </a:r>
            <a:br>
              <a:rPr lang="sv-SE" dirty="0"/>
            </a:b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 rot="2833032">
            <a:off x="10045601" y="5242649"/>
            <a:ext cx="914400" cy="19529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/>
          <p:cNvSpPr/>
          <p:nvPr/>
        </p:nvSpPr>
        <p:spPr>
          <a:xfrm rot="2891748">
            <a:off x="11090612" y="5819986"/>
            <a:ext cx="809415" cy="14412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99D8FF9-307A-4F3C-B5C3-C195899924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408" t="-1" r="16589" b="-1"/>
          <a:stretch/>
        </p:blipFill>
        <p:spPr>
          <a:xfrm>
            <a:off x="6221138" y="0"/>
            <a:ext cx="5920329" cy="5880796"/>
          </a:xfrm>
          <a:prstGeom prst="rect">
            <a:avLst/>
          </a:prstGeom>
        </p:spPr>
      </p:pic>
      <p:pic>
        <p:nvPicPr>
          <p:cNvPr id="7" name="Bildobjekt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09" y="5780898"/>
            <a:ext cx="1616075" cy="327660"/>
          </a:xfrm>
          <a:prstGeom prst="rect">
            <a:avLst/>
          </a:prstGeom>
        </p:spPr>
      </p:pic>
      <p:pic>
        <p:nvPicPr>
          <p:cNvPr id="8" name="Bildobjekt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09" y="6252558"/>
            <a:ext cx="1345565" cy="408305"/>
          </a:xfrm>
          <a:prstGeom prst="rect">
            <a:avLst/>
          </a:prstGeom>
        </p:spPr>
      </p:pic>
      <p:sp>
        <p:nvSpPr>
          <p:cNvPr id="13" name="Båge 12"/>
          <p:cNvSpPr/>
          <p:nvPr/>
        </p:nvSpPr>
        <p:spPr>
          <a:xfrm>
            <a:off x="8724103" y="2023029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Båge 13"/>
          <p:cNvSpPr/>
          <p:nvPr/>
        </p:nvSpPr>
        <p:spPr>
          <a:xfrm rot="16200000">
            <a:off x="8456424" y="1441471"/>
            <a:ext cx="2208322" cy="3042801"/>
          </a:xfrm>
          <a:prstGeom prst="arc">
            <a:avLst>
              <a:gd name="adj1" fmla="val 16284187"/>
              <a:gd name="adj2" fmla="val 3355741"/>
            </a:avLst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Båge 15"/>
          <p:cNvSpPr/>
          <p:nvPr/>
        </p:nvSpPr>
        <p:spPr>
          <a:xfrm rot="15608272">
            <a:off x="8117047" y="1318780"/>
            <a:ext cx="2734358" cy="3237297"/>
          </a:xfrm>
          <a:prstGeom prst="arc">
            <a:avLst>
              <a:gd name="adj1" fmla="val 6387095"/>
              <a:gd name="adj2" fmla="val 7225125"/>
            </a:avLst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Båge 16"/>
          <p:cNvSpPr/>
          <p:nvPr/>
        </p:nvSpPr>
        <p:spPr>
          <a:xfrm rot="18088910">
            <a:off x="7919771" y="1261091"/>
            <a:ext cx="2734358" cy="3237297"/>
          </a:xfrm>
          <a:prstGeom prst="arc">
            <a:avLst>
              <a:gd name="adj1" fmla="val 9272656"/>
              <a:gd name="adj2" fmla="val 12108826"/>
            </a:avLst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0" name="Rak 19"/>
          <p:cNvCxnSpPr/>
          <p:nvPr/>
        </p:nvCxnSpPr>
        <p:spPr>
          <a:xfrm>
            <a:off x="1039446" y="3594978"/>
            <a:ext cx="344493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528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E93885D3-08BC-4EA0-8613-543A58293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5534" y="212687"/>
            <a:ext cx="4054754" cy="5303993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025A3EB0-A37F-46D5-81EA-C9CCFA676D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78837">
            <a:off x="837110" y="1008914"/>
            <a:ext cx="4039423" cy="5315027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20CA8B4E-E86F-43BE-AB05-FEE640BB5C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20887711">
            <a:off x="4056021" y="767166"/>
            <a:ext cx="3813531" cy="5315027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66C2F7EF-AA48-4897-A2B2-BBBEFE977D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88602">
            <a:off x="7309510" y="801275"/>
            <a:ext cx="3853394" cy="5315027"/>
          </a:xfrm>
          <a:prstGeom prst="rect">
            <a:avLst/>
          </a:prstGeom>
          <a:ln w="19050">
            <a:solidFill>
              <a:srgbClr val="00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F3025A3C-8E89-4B48-B304-09C43E9237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38911">
            <a:off x="3943076" y="1484536"/>
            <a:ext cx="4039419" cy="5315026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884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5C31EB63-64F9-4C1C-9786-E6EA923D0255}"/>
              </a:ext>
            </a:extLst>
          </p:cNvPr>
          <p:cNvSpPr txBox="1">
            <a:spLocks/>
          </p:cNvSpPr>
          <p:nvPr/>
        </p:nvSpPr>
        <p:spPr>
          <a:xfrm>
            <a:off x="1778000" y="365125"/>
            <a:ext cx="9575800" cy="79493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>
                <a:latin typeface="Calibri" panose="020F0502020204030204" pitchFamily="34" charset="0"/>
              </a:rPr>
              <a:t>Gemensam målsättning </a:t>
            </a:r>
            <a:br>
              <a:rPr lang="sv-SE" sz="3200" b="1" dirty="0">
                <a:latin typeface="Calibri" panose="020F0502020204030204" pitchFamily="34" charset="0"/>
              </a:rPr>
            </a:br>
            <a:r>
              <a:rPr lang="sv-SE" sz="3200" b="1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932E827D-E6B3-41AA-8726-775E44919285}"/>
              </a:ext>
            </a:extLst>
          </p:cNvPr>
          <p:cNvSpPr txBox="1">
            <a:spLocks/>
          </p:cNvSpPr>
          <p:nvPr/>
        </p:nvSpPr>
        <p:spPr>
          <a:xfrm>
            <a:off x="1306583" y="873457"/>
            <a:ext cx="10518633" cy="286603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bg2">
                  <a:lumMod val="50000"/>
                </a:schemeClr>
              </a:buClr>
              <a:buSzPct val="86000"/>
              <a:buFont typeface="Wingdings" panose="05000000000000000000" pitchFamily="2" charset="2"/>
              <a:buChar char="Ø"/>
            </a:pPr>
            <a:r>
              <a:rPr lang="sv-SE" sz="2400" dirty="0"/>
              <a:t>Stärka den enskildes rätt till en trygg och effektiv utskrivning utifrån hens behov</a:t>
            </a:r>
          </a:p>
          <a:p>
            <a:pPr>
              <a:lnSpc>
                <a:spcPct val="150000"/>
              </a:lnSpc>
              <a:buClr>
                <a:schemeClr val="bg2">
                  <a:lumMod val="50000"/>
                </a:schemeClr>
              </a:buClr>
              <a:buSzPct val="86000"/>
              <a:buFont typeface="Wingdings" panose="05000000000000000000" pitchFamily="2" charset="2"/>
              <a:buChar char="Ø"/>
            </a:pPr>
            <a:r>
              <a:rPr lang="sv-SE" sz="2400" dirty="0"/>
              <a:t>Stärka samordningen och tilliten mellan huvudmän och verksamheter</a:t>
            </a:r>
          </a:p>
          <a:p>
            <a:pPr>
              <a:lnSpc>
                <a:spcPct val="150000"/>
              </a:lnSpc>
              <a:buClr>
                <a:schemeClr val="bg2">
                  <a:lumMod val="50000"/>
                </a:schemeClr>
              </a:buClr>
              <a:buSzPct val="86000"/>
              <a:buFont typeface="Wingdings" panose="05000000000000000000" pitchFamily="2" charset="2"/>
              <a:buChar char="Ø"/>
            </a:pPr>
            <a:r>
              <a:rPr lang="sv-SE" sz="2400" dirty="0"/>
              <a:t>Antalet utskrivningsklara dagar ska minska </a:t>
            </a:r>
          </a:p>
          <a:p>
            <a:pPr>
              <a:lnSpc>
                <a:spcPct val="150000"/>
              </a:lnSpc>
              <a:buClr>
                <a:schemeClr val="bg2">
                  <a:lumMod val="50000"/>
                </a:schemeClr>
              </a:buClr>
              <a:buSzPct val="86000"/>
              <a:buFont typeface="Wingdings" panose="05000000000000000000" pitchFamily="2" charset="2"/>
              <a:buChar char="Ø"/>
            </a:pPr>
            <a:r>
              <a:rPr lang="sv-SE" sz="2400" dirty="0"/>
              <a:t>Undvikbar slutenvård och oplanerade återinläggningar ska minska. </a:t>
            </a:r>
          </a:p>
          <a:p>
            <a:pPr>
              <a:buSzPct val="86000"/>
              <a:buFont typeface="Wingdings" panose="05000000000000000000" pitchFamily="2" charset="2"/>
              <a:buChar char="Ø"/>
            </a:pPr>
            <a:endParaRPr lang="sv-SE" sz="2400" dirty="0"/>
          </a:p>
          <a:p>
            <a:pPr>
              <a:buSzPct val="86000"/>
              <a:buFont typeface="Wingdings" panose="05000000000000000000" pitchFamily="2" charset="2"/>
              <a:buChar char="Ø"/>
            </a:pPr>
            <a:endParaRPr lang="sv-SE" sz="2400" dirty="0"/>
          </a:p>
          <a:p>
            <a:pPr>
              <a:buSzPct val="86000"/>
              <a:buFont typeface="Wingdings" panose="05000000000000000000" pitchFamily="2" charset="2"/>
              <a:buChar char="Ø"/>
            </a:pPr>
            <a:endParaRPr lang="sv-SE" sz="2400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533" y="3739487"/>
            <a:ext cx="6387477" cy="338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94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598" y="-469530"/>
            <a:ext cx="6951887" cy="7569832"/>
          </a:xfrm>
          <a:prstGeom prst="rect">
            <a:avLst/>
          </a:prstGeom>
          <a:effectLst>
            <a:outerShdw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6" name="Rektangel 5"/>
          <p:cNvSpPr/>
          <p:nvPr/>
        </p:nvSpPr>
        <p:spPr>
          <a:xfrm>
            <a:off x="0" y="4722124"/>
            <a:ext cx="2197290" cy="2135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/>
          <p:cNvSpPr/>
          <p:nvPr/>
        </p:nvSpPr>
        <p:spPr>
          <a:xfrm>
            <a:off x="7221581" y="4813464"/>
            <a:ext cx="1569492" cy="1569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1" name="Rektangel med rundade hörn 70"/>
          <p:cNvSpPr/>
          <p:nvPr/>
        </p:nvSpPr>
        <p:spPr>
          <a:xfrm>
            <a:off x="1074438" y="119139"/>
            <a:ext cx="4652253" cy="6748089"/>
          </a:xfrm>
          <a:prstGeom prst="roundRect">
            <a:avLst/>
          </a:prstGeom>
          <a:blipFill>
            <a:blip r:embed="rId4">
              <a:alphaModFix amt="50000"/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Överenskommelse </a:t>
            </a:r>
          </a:p>
        </p:txBody>
      </p:sp>
      <p:sp>
        <p:nvSpPr>
          <p:cNvPr id="8" name="Rektangel med rundade hörn 7"/>
          <p:cNvSpPr/>
          <p:nvPr/>
        </p:nvSpPr>
        <p:spPr>
          <a:xfrm>
            <a:off x="1604191" y="934582"/>
            <a:ext cx="2265529" cy="129653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accent1">
                    <a:lumMod val="75000"/>
                  </a:schemeClr>
                </a:solidFill>
              </a:rPr>
              <a:t>Vårdsamverkan Västra Götaland VVG</a:t>
            </a:r>
          </a:p>
        </p:txBody>
      </p:sp>
      <p:cxnSp>
        <p:nvCxnSpPr>
          <p:cNvPr id="31" name="Rak 30"/>
          <p:cNvCxnSpPr/>
          <p:nvPr/>
        </p:nvCxnSpPr>
        <p:spPr>
          <a:xfrm>
            <a:off x="4344169" y="4136087"/>
            <a:ext cx="38205" cy="105924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23"/>
          <p:cNvCxnSpPr/>
          <p:nvPr/>
        </p:nvCxnSpPr>
        <p:spPr>
          <a:xfrm>
            <a:off x="3467687" y="2246258"/>
            <a:ext cx="244279" cy="58088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ktangel med rundade hörn 72"/>
          <p:cNvSpPr/>
          <p:nvPr/>
        </p:nvSpPr>
        <p:spPr>
          <a:xfrm>
            <a:off x="5934700" y="87088"/>
            <a:ext cx="4652253" cy="6738861"/>
          </a:xfrm>
          <a:prstGeom prst="roundRect">
            <a:avLst/>
          </a:prstGeom>
          <a:blipFill>
            <a:blip r:embed="rId4">
              <a:alphaModFix amt="50000"/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med rundade hörn 8"/>
          <p:cNvSpPr/>
          <p:nvPr/>
        </p:nvSpPr>
        <p:spPr>
          <a:xfrm>
            <a:off x="6173229" y="949720"/>
            <a:ext cx="2265529" cy="129653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accent1">
                    <a:lumMod val="75000"/>
                  </a:schemeClr>
                </a:solidFill>
              </a:rPr>
              <a:t>Styrgrupp SVPL</a:t>
            </a:r>
          </a:p>
        </p:txBody>
      </p:sp>
      <p:sp>
        <p:nvSpPr>
          <p:cNvPr id="14" name="Rektangel med rundade hörn 13"/>
          <p:cNvSpPr/>
          <p:nvPr/>
        </p:nvSpPr>
        <p:spPr>
          <a:xfrm>
            <a:off x="6987602" y="2808250"/>
            <a:ext cx="2265529" cy="129653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accent1">
                    <a:lumMod val="75000"/>
                  </a:schemeClr>
                </a:solidFill>
              </a:rPr>
              <a:t>Samsa förvaltning och arbetsgrupp</a:t>
            </a:r>
          </a:p>
        </p:txBody>
      </p:sp>
      <p:sp>
        <p:nvSpPr>
          <p:cNvPr id="10" name="Rektangel med rundade hörn 9"/>
          <p:cNvSpPr/>
          <p:nvPr/>
        </p:nvSpPr>
        <p:spPr>
          <a:xfrm>
            <a:off x="1704377" y="5195335"/>
            <a:ext cx="8071323" cy="129653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accent1">
                    <a:lumMod val="75000"/>
                  </a:schemeClr>
                </a:solidFill>
              </a:rPr>
              <a:t>Delregional Vårdsamverkan</a:t>
            </a:r>
          </a:p>
          <a:p>
            <a:pPr algn="ctr"/>
            <a:endParaRPr lang="sv-SE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sv-SE" dirty="0">
                <a:solidFill>
                  <a:schemeClr val="accent1">
                    <a:lumMod val="75000"/>
                  </a:schemeClr>
                </a:solidFill>
              </a:rPr>
              <a:t>Göteborgsområdet – Fyrbodal – SIMBA – SAMLA – Skaraborg – Södra Älvsborg </a:t>
            </a:r>
          </a:p>
        </p:txBody>
      </p:sp>
      <p:cxnSp>
        <p:nvCxnSpPr>
          <p:cNvPr id="59" name="Rak 58"/>
          <p:cNvCxnSpPr/>
          <p:nvPr/>
        </p:nvCxnSpPr>
        <p:spPr>
          <a:xfrm flipH="1">
            <a:off x="6870615" y="2261021"/>
            <a:ext cx="7150" cy="293431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k 32"/>
          <p:cNvCxnSpPr/>
          <p:nvPr/>
        </p:nvCxnSpPr>
        <p:spPr>
          <a:xfrm flipH="1">
            <a:off x="7305994" y="4136087"/>
            <a:ext cx="38216" cy="105924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ktangel med rundade hörn 12"/>
          <p:cNvSpPr/>
          <p:nvPr/>
        </p:nvSpPr>
        <p:spPr>
          <a:xfrm>
            <a:off x="2235843" y="2839549"/>
            <a:ext cx="3377102" cy="129653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accent1">
                    <a:lumMod val="75000"/>
                  </a:schemeClr>
                </a:solidFill>
              </a:rPr>
              <a:t>Implementeringsgrupp/ Regional vårdsamverkansgrupp</a:t>
            </a:r>
          </a:p>
        </p:txBody>
      </p:sp>
      <p:cxnSp>
        <p:nvCxnSpPr>
          <p:cNvPr id="68" name="Rak 67"/>
          <p:cNvCxnSpPr>
            <a:endCxn id="12" idx="1"/>
          </p:cNvCxnSpPr>
          <p:nvPr/>
        </p:nvCxnSpPr>
        <p:spPr>
          <a:xfrm flipV="1">
            <a:off x="8631014" y="1533219"/>
            <a:ext cx="1247862" cy="19126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ktangel med rundade hörn 11"/>
          <p:cNvSpPr/>
          <p:nvPr/>
        </p:nvSpPr>
        <p:spPr>
          <a:xfrm>
            <a:off x="9878876" y="884950"/>
            <a:ext cx="2265529" cy="129653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accent1">
                    <a:lumMod val="75000"/>
                  </a:schemeClr>
                </a:solidFill>
              </a:rPr>
              <a:t>SITIV</a:t>
            </a:r>
          </a:p>
        </p:txBody>
      </p:sp>
      <p:sp>
        <p:nvSpPr>
          <p:cNvPr id="40" name="Rektangel med rundade hörn 39"/>
          <p:cNvSpPr/>
          <p:nvPr/>
        </p:nvSpPr>
        <p:spPr>
          <a:xfrm>
            <a:off x="9787934" y="2743690"/>
            <a:ext cx="2265529" cy="129653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accent1">
                    <a:lumMod val="75000"/>
                  </a:schemeClr>
                </a:solidFill>
              </a:rPr>
              <a:t>GITS</a:t>
            </a:r>
          </a:p>
        </p:txBody>
      </p:sp>
      <p:cxnSp>
        <p:nvCxnSpPr>
          <p:cNvPr id="28" name="Rak 27"/>
          <p:cNvCxnSpPr/>
          <p:nvPr/>
        </p:nvCxnSpPr>
        <p:spPr>
          <a:xfrm>
            <a:off x="1943647" y="2246258"/>
            <a:ext cx="29152" cy="294907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k 29"/>
          <p:cNvCxnSpPr/>
          <p:nvPr/>
        </p:nvCxnSpPr>
        <p:spPr>
          <a:xfrm>
            <a:off x="8373302" y="2261021"/>
            <a:ext cx="323168" cy="54722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ak 50"/>
          <p:cNvCxnSpPr>
            <a:stCxn id="40" idx="1"/>
          </p:cNvCxnSpPr>
          <p:nvPr/>
        </p:nvCxnSpPr>
        <p:spPr>
          <a:xfrm flipH="1">
            <a:off x="9285091" y="3391959"/>
            <a:ext cx="502843" cy="3238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ruta 85"/>
          <p:cNvSpPr txBox="1"/>
          <p:nvPr/>
        </p:nvSpPr>
        <p:spPr>
          <a:xfrm>
            <a:off x="1448384" y="349426"/>
            <a:ext cx="4138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/>
              <a:t>Överenskommelse och riktlinje</a:t>
            </a:r>
          </a:p>
        </p:txBody>
      </p:sp>
      <p:sp>
        <p:nvSpPr>
          <p:cNvPr id="87" name="textruta 86"/>
          <p:cNvSpPr txBox="1"/>
          <p:nvPr/>
        </p:nvSpPr>
        <p:spPr>
          <a:xfrm>
            <a:off x="7056868" y="387728"/>
            <a:ext cx="2526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/>
              <a:t>Rutin och IT-tjänst</a:t>
            </a:r>
          </a:p>
        </p:txBody>
      </p:sp>
      <p:cxnSp>
        <p:nvCxnSpPr>
          <p:cNvPr id="32" name="Rak 31"/>
          <p:cNvCxnSpPr/>
          <p:nvPr/>
        </p:nvCxnSpPr>
        <p:spPr>
          <a:xfrm>
            <a:off x="11213432" y="2231120"/>
            <a:ext cx="1" cy="51257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Rak 64"/>
          <p:cNvCxnSpPr>
            <a:endCxn id="9" idx="1"/>
          </p:cNvCxnSpPr>
          <p:nvPr/>
        </p:nvCxnSpPr>
        <p:spPr>
          <a:xfrm flipV="1">
            <a:off x="3944335" y="1597989"/>
            <a:ext cx="2228894" cy="47976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770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8" grpId="0" animBg="1"/>
      <p:bldP spid="73" grpId="0" animBg="1"/>
      <p:bldP spid="9" grpId="0" animBg="1"/>
      <p:bldP spid="14" grpId="0" animBg="1"/>
      <p:bldP spid="10" grpId="0" animBg="1"/>
      <p:bldP spid="13" grpId="0" animBg="1"/>
      <p:bldP spid="12" grpId="0" animBg="1"/>
      <p:bldP spid="40" grpId="0" animBg="1"/>
      <p:bldP spid="86" grpId="0"/>
      <p:bldP spid="8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 txBox="1">
            <a:spLocks/>
          </p:cNvSpPr>
          <p:nvPr/>
        </p:nvSpPr>
        <p:spPr>
          <a:xfrm>
            <a:off x="497305" y="218686"/>
            <a:ext cx="11983452" cy="62462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3600" b="1" dirty="0"/>
              <a:t>Nuläge</a:t>
            </a:r>
          </a:p>
          <a:p>
            <a:pPr marL="1347788" lvl="0" indent="-369888"/>
            <a:r>
              <a:rPr lang="sv-SE" dirty="0"/>
              <a:t>Gemensam ledningsgrupp kopplat till VVG</a:t>
            </a:r>
          </a:p>
          <a:p>
            <a:pPr marL="1347788" lvl="0" indent="-369888"/>
            <a:r>
              <a:rPr lang="sv-SE" dirty="0"/>
              <a:t>Gemensam arbetsgrupp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sz="3600" b="1" dirty="0"/>
              <a:t>Utmaningar</a:t>
            </a:r>
          </a:p>
          <a:p>
            <a:pPr marL="1347788" lvl="0" indent="-369888"/>
            <a:r>
              <a:rPr lang="sv-SE" dirty="0"/>
              <a:t>Minskat utskrivningsklara dagar i VG – målet nått</a:t>
            </a:r>
          </a:p>
          <a:p>
            <a:pPr marL="977900" lvl="0" indent="-625475">
              <a:buNone/>
            </a:pPr>
            <a:r>
              <a:rPr lang="sv-SE" i="1" dirty="0"/>
              <a:t>men</a:t>
            </a:r>
          </a:p>
          <a:p>
            <a:pPr marL="1347788" lvl="0" indent="-369888"/>
            <a:r>
              <a:rPr lang="sv-SE" dirty="0"/>
              <a:t>Det görs för få samordnade individuella planer (SIP) </a:t>
            </a:r>
          </a:p>
          <a:p>
            <a:pPr marL="1347788" lvl="0" indent="-369888"/>
            <a:r>
              <a:rPr lang="sv-SE" dirty="0"/>
              <a:t>Behov av förbättrad information i samband med in- och utskrivning</a:t>
            </a:r>
          </a:p>
          <a:p>
            <a:pPr marL="977900" lvl="0" indent="-625475">
              <a:buNone/>
            </a:pPr>
            <a:r>
              <a:rPr lang="sv-SE" i="1" dirty="0"/>
              <a:t>och</a:t>
            </a:r>
          </a:p>
          <a:p>
            <a:pPr marL="1347788" lvl="0" indent="-369888"/>
            <a:r>
              <a:rPr lang="sv-SE" dirty="0"/>
              <a:t>Vi behöver få mer samsyn kring den gemensamma Rutinen 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63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58AA3812-0199-40CC-8F6E-1AF8D0FD6ABC}"/>
              </a:ext>
            </a:extLst>
          </p:cNvPr>
          <p:cNvSpPr txBox="1"/>
          <p:nvPr/>
        </p:nvSpPr>
        <p:spPr>
          <a:xfrm>
            <a:off x="6368716" y="3269874"/>
            <a:ext cx="527785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solidFill>
                  <a:schemeClr val="accent1"/>
                </a:solidFill>
              </a:rPr>
              <a:t>Jeanette Andersson</a:t>
            </a:r>
            <a:br>
              <a:rPr lang="sv-SE" sz="2400" dirty="0">
                <a:solidFill>
                  <a:schemeClr val="accent1"/>
                </a:solidFill>
              </a:rPr>
            </a:br>
            <a:r>
              <a:rPr lang="sv-SE" sz="2400" dirty="0">
                <a:solidFill>
                  <a:schemeClr val="accent1"/>
                </a:solidFill>
                <a:hlinkClick r:id="rId3"/>
              </a:rPr>
              <a:t>jeanette.andersson@skaraborg.se</a:t>
            </a:r>
            <a:endParaRPr lang="sv-SE" sz="2400" dirty="0">
              <a:solidFill>
                <a:schemeClr val="accent1"/>
              </a:solidFill>
            </a:endParaRPr>
          </a:p>
          <a:p>
            <a:endParaRPr lang="sv-SE" sz="2400" dirty="0">
              <a:solidFill>
                <a:schemeClr val="accent1"/>
              </a:solidFill>
            </a:endParaRPr>
          </a:p>
          <a:p>
            <a:r>
              <a:rPr lang="sv-SE" sz="2400" dirty="0">
                <a:solidFill>
                  <a:schemeClr val="accent1"/>
                </a:solidFill>
              </a:rPr>
              <a:t>Maria Fredriksson</a:t>
            </a:r>
            <a:br>
              <a:rPr lang="sv-SE" sz="2400" dirty="0">
                <a:solidFill>
                  <a:schemeClr val="accent1"/>
                </a:solidFill>
              </a:rPr>
            </a:br>
            <a:r>
              <a:rPr lang="sv-SE" sz="2400" dirty="0">
                <a:solidFill>
                  <a:schemeClr val="accent1"/>
                </a:solidFill>
                <a:hlinkClick r:id="rId4"/>
              </a:rPr>
              <a:t>maria.fredriksson@vgregion.se</a:t>
            </a:r>
            <a:endParaRPr lang="sv-SE" sz="2400" dirty="0">
              <a:solidFill>
                <a:schemeClr val="accent1"/>
              </a:solidFill>
            </a:endParaRPr>
          </a:p>
          <a:p>
            <a:endParaRPr lang="sv-SE" sz="2400" dirty="0">
              <a:solidFill>
                <a:schemeClr val="accent1"/>
              </a:solidFill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28085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GIT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298"/>
      </a:accent1>
      <a:accent2>
        <a:srgbClr val="582C83"/>
      </a:accent2>
      <a:accent3>
        <a:srgbClr val="A8AD00"/>
      </a:accent3>
      <a:accent4>
        <a:srgbClr val="F2A900"/>
      </a:accent4>
      <a:accent5>
        <a:srgbClr val="4A773C"/>
      </a:accent5>
      <a:accent6>
        <a:srgbClr val="9D2235"/>
      </a:accent6>
      <a:hlink>
        <a:srgbClr val="A8AD00"/>
      </a:hlink>
      <a:folHlink>
        <a:srgbClr val="582C83"/>
      </a:folHlink>
    </a:clrScheme>
    <a:fontScheme name="GITS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Rökfärgat gla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l GITS 180626_1" id="{CE3D13F4-A3F2-4A93-AE39-E0CB43BADEF2}" vid="{8E5B68DA-7E1C-45D6-A9C3-B1E9EA48A444}"/>
    </a:ext>
  </a:extLst>
</a:theme>
</file>

<file path=ppt/theme/theme2.xml><?xml version="1.0" encoding="utf-8"?>
<a:theme xmlns:a="http://schemas.openxmlformats.org/drawingml/2006/main" name="1_Office-tema">
  <a:themeElements>
    <a:clrScheme name="GIT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298"/>
      </a:accent1>
      <a:accent2>
        <a:srgbClr val="582C83"/>
      </a:accent2>
      <a:accent3>
        <a:srgbClr val="A8AD00"/>
      </a:accent3>
      <a:accent4>
        <a:srgbClr val="F2A900"/>
      </a:accent4>
      <a:accent5>
        <a:srgbClr val="4A773C"/>
      </a:accent5>
      <a:accent6>
        <a:srgbClr val="9D2235"/>
      </a:accent6>
      <a:hlink>
        <a:srgbClr val="A8AD00"/>
      </a:hlink>
      <a:folHlink>
        <a:srgbClr val="582C83"/>
      </a:folHlink>
    </a:clrScheme>
    <a:fontScheme name="GITS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Rökfärgat gla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2805B355-1339-4B6D-B1A7-75025ADC9BD7}" vid="{8C306B88-551A-4F7F-9867-2AB69E18A69E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Mall GITS 180626</Template>
  <TotalTime>392</TotalTime>
  <Words>146</Words>
  <Application>Microsoft Office PowerPoint</Application>
  <PresentationFormat>Bredbild</PresentationFormat>
  <Paragraphs>43</Paragraphs>
  <Slides>7</Slides>
  <Notes>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Office-tema</vt:lpstr>
      <vt:lpstr>1_Office-tema</vt:lpstr>
      <vt:lpstr>Samverkan vid in- och utskrivning</vt:lpstr>
      <vt:lpstr>Samverkan vid in- och  utskrivning  Kommande organisation  och struktur  2019-05-29 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Västra Götalandsregionen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Samverkan vid in och utskrivning – kommande organisation och struktur</dc:title>
  <dc:creator>Maria Fredriksson</dc:creator>
  <cp:lastModifiedBy>Linn Wallér</cp:lastModifiedBy>
  <cp:revision>38</cp:revision>
  <cp:lastPrinted>2019-05-27T09:22:08Z</cp:lastPrinted>
  <dcterms:created xsi:type="dcterms:W3CDTF">2019-05-22T14:42:44Z</dcterms:created>
  <dcterms:modified xsi:type="dcterms:W3CDTF">2019-05-27T20:46:41Z</dcterms:modified>
</cp:coreProperties>
</file>